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8A8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320550" y="346250"/>
            <a:ext cx="8144700" cy="4454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Мужество длиною в жизнь: духовный подвиг архимандрита Варлаама
</a:t>
            </a:r>
            <a:pPr algn="l" indent="0" marL="0">
              <a:lnSpc>
                <a:spcPct val="100000"/>
              </a:lnSpc>
              <a:buNone/>
            </a:pPr>
            <a:r>
              <a:rPr lang="en-US" sz="3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Исследуем мужество и служение архимандрита Варлаама из Домодедово.
</a:t>
            </a:r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15000"/>
              </a:lnSpc>
              <a:buNone/>
            </a:pPr>
            <a:r>
              <a:rPr lang="en-US" sz="14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3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8A8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06925" y="1935675"/>
            <a:ext cx="4063200" cy="195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Жизнь Варлаама учит мужеству не через войну, а через ежедневный выбор добра и служение обществу, сохраняя духовные ценности для будущих поколений.
</a:t>
            </a:r>
            <a:endParaRPr lang="en-US" sz="1800" dirty="0"/>
          </a:p>
        </p:txBody>
      </p:sp>
      <p:sp>
        <p:nvSpPr>
          <p:cNvPr id="5" name="Text 1"/>
          <p:cNvSpPr txBox="1"/>
          <p:nvPr/>
        </p:nvSpPr>
        <p:spPr>
          <a:xfrm>
            <a:off x="700575" y="528625"/>
            <a:ext cx="8031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Смысл наследия: уроки мужества для настоящего
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8600" y="436329"/>
            <a:ext cx="4063200" cy="4325342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13900" y="1739100"/>
            <a:ext cx="4118100" cy="3023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Никольский храм в Домодедово воздвигнут усилиями жителей. Варлаам — духовник из XVII века, живший при царе Алексее Михайловиче в эпоху барокко.
</a:t>
            </a:r>
            <a:endParaRPr lang="en-US" sz="1600" dirty="0"/>
          </a:p>
        </p:txBody>
      </p:sp>
      <p:sp>
        <p:nvSpPr>
          <p:cNvPr id="6" name="Text 1"/>
          <p:cNvSpPr txBox="1"/>
          <p:nvPr/>
        </p:nvSpPr>
        <p:spPr>
          <a:xfrm>
            <a:off x="700575" y="528625"/>
            <a:ext cx="3776700" cy="64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Контекст: храм, личность, эпоха
</a:t>
            </a:r>
            <a:endParaRPr lang="en-US" sz="1400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8A8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65" y="994725"/>
            <a:ext cx="2219795" cy="20427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021" y="994725"/>
            <a:ext cx="2219734" cy="20427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9" name="Text 1"/>
          <p:cNvSpPr txBox="1"/>
          <p:nvPr/>
        </p:nvSpPr>
        <p:spPr>
          <a:xfrm>
            <a:off x="1426388" y="3384394"/>
            <a:ext cx="2554500" cy="84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Ученики видят мужество в военных подвигах и спасении жизней. Эти первые ассоциации показывают традиционное восприятие мужества как действия в опасности.
</a:t>
            </a:r>
            <a:endParaRPr lang="en-US" sz="1000" dirty="0"/>
          </a:p>
        </p:txBody>
      </p:sp>
      <p:sp>
        <p:nvSpPr>
          <p:cNvPr id="10" name="Text 2"/>
          <p:cNvSpPr txBox="1"/>
          <p:nvPr/>
        </p:nvSpPr>
        <p:spPr>
          <a:xfrm>
            <a:off x="1426389" y="2810850"/>
            <a:ext cx="2554500" cy="42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Мужество в глазах школьников
</a:t>
            </a:r>
            <a:endParaRPr lang="en-US" sz="1400" dirty="0"/>
          </a:p>
        </p:txBody>
      </p:sp>
      <p:sp>
        <p:nvSpPr>
          <p:cNvPr id="11" name="Text 3"/>
          <p:cNvSpPr txBox="1"/>
          <p:nvPr/>
        </p:nvSpPr>
        <p:spPr>
          <a:xfrm>
            <a:off x="5529213" y="3384394"/>
            <a:ext cx="2554500" cy="84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Некоторые начинаю понимать мужества как стойкость без оружия — через веру и служение. Такой подход расширяет традиционное понимание смелости.
</a:t>
            </a:r>
            <a:endParaRPr lang="en-US" sz="1000" dirty="0"/>
          </a:p>
        </p:txBody>
      </p:sp>
      <p:sp>
        <p:nvSpPr>
          <p:cNvPr id="12" name="Text 4"/>
          <p:cNvSpPr txBox="1"/>
          <p:nvPr/>
        </p:nvSpPr>
        <p:spPr>
          <a:xfrm>
            <a:off x="5529214" y="2810850"/>
            <a:ext cx="2554500" cy="42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Духовное мужество как новый взгляд
</a:t>
            </a:r>
            <a:endParaRPr lang="en-US" sz="1400" dirty="0"/>
          </a:p>
        </p:txBody>
      </p:sp>
      <p:sp>
        <p:nvSpPr>
          <p:cNvPr id="13" name="Text 5"/>
          <p:cNvSpPr txBox="1"/>
          <p:nvPr/>
        </p:nvSpPr>
        <p:spPr>
          <a:xfrm>
            <a:off x="708650" y="268075"/>
            <a:ext cx="7929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Современное понимание мужества
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43" y="994725"/>
            <a:ext cx="2794270" cy="28302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903" y="997359"/>
            <a:ext cx="2794800" cy="2824933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8" name="Text 1"/>
          <p:cNvSpPr txBox="1"/>
          <p:nvPr/>
        </p:nvSpPr>
        <p:spPr>
          <a:xfrm>
            <a:off x="1032050" y="4246777"/>
            <a:ext cx="2438100" cy="408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69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Василий родился в 1665 году в дворянской семье. Уже в пятнадцать лет он решительно покинул дом, выбрав путь монашества — проявление мужества перед неизвестностью</a:t>
            </a:r>
            <a:pPr algn="l" indent="0" marL="0">
              <a:lnSpc>
                <a:spcPct val="100000"/>
              </a:lnSpc>
              <a:buNone/>
            </a:pPr>
            <a:r>
              <a:rPr lang="en-US" sz="4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endParaRPr lang="en-US" sz="697" dirty="0"/>
          </a:p>
        </p:txBody>
      </p:sp>
      <p:sp>
        <p:nvSpPr>
          <p:cNvPr id="9" name="Text 2"/>
          <p:cNvSpPr txBox="1"/>
          <p:nvPr/>
        </p:nvSpPr>
        <p:spPr>
          <a:xfrm>
            <a:off x="1032051" y="3970775"/>
            <a:ext cx="2438100" cy="20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Ранние годы в Домодедово
</a:t>
            </a:r>
            <a:endParaRPr lang="en-US" sz="1400" dirty="0"/>
          </a:p>
        </p:txBody>
      </p:sp>
      <p:sp>
        <p:nvSpPr>
          <p:cNvPr id="10" name="Text 3"/>
          <p:cNvSpPr txBox="1"/>
          <p:nvPr/>
        </p:nvSpPr>
        <p:spPr>
          <a:xfrm>
            <a:off x="5134875" y="4246777"/>
            <a:ext cx="2438100" cy="408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99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Его решение оставить привычную жизнь символизирует стойкость и внутреннюю силу юного Василия в эпоху XVII века.
</a:t>
            </a:r>
            <a:endParaRPr lang="en-US" sz="991" dirty="0"/>
          </a:p>
        </p:txBody>
      </p:sp>
      <p:sp>
        <p:nvSpPr>
          <p:cNvPr id="11" name="Text 4"/>
          <p:cNvSpPr txBox="1"/>
          <p:nvPr/>
        </p:nvSpPr>
        <p:spPr>
          <a:xfrm>
            <a:off x="5134876" y="3970775"/>
            <a:ext cx="2438100" cy="20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Принятие трудного пути
</a:t>
            </a:r>
            <a:endParaRPr lang="en-US" sz="1400" dirty="0"/>
          </a:p>
        </p:txBody>
      </p:sp>
      <p:sp>
        <p:nvSpPr>
          <p:cNvPr id="12" name="Text 5"/>
          <p:cNvSpPr txBox="1"/>
          <p:nvPr/>
        </p:nvSpPr>
        <p:spPr>
          <a:xfrm>
            <a:off x="708650" y="268075"/>
            <a:ext cx="7929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Истоки жизненного пути Варлаама
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8A8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00" y="746"/>
            <a:ext cx="4319700" cy="3925507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5116900" y="323525"/>
            <a:ext cx="3615600" cy="2798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Взрослая жизнь Варлаама была омрачена утратой супруги, что стало тяжёлым испытанием. Мужество проявилось в внутренней силе и осознанном выборе монашества.
</a:t>
            </a:r>
            <a:pPr algn="l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15000"/>
              </a:lnSpc>
              <a:buNone/>
            </a:pPr>
            <a:r>
              <a:rPr lang="en-US" sz="16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Он отказался от мирских удобств, приняв постриг в Борисо-Глебском монастыре, подтвердив решимость жить ради духовного служения.
</a:t>
            </a:r>
            <a:endParaRPr lang="en-US" sz="1600" dirty="0"/>
          </a:p>
        </p:txBody>
      </p:sp>
      <p:sp>
        <p:nvSpPr>
          <p:cNvPr id="7" name="Text 1"/>
          <p:cNvSpPr txBox="1"/>
          <p:nvPr/>
        </p:nvSpPr>
        <p:spPr>
          <a:xfrm>
            <a:off x="312075" y="4064300"/>
            <a:ext cx="8420400" cy="946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Испытание: выбор пути после утраты
</a:t>
            </a:r>
            <a:endParaRPr lang="en-US" sz="3400" dirty="0"/>
          </a:p>
        </p:txBody>
      </p:sp>
      <p:sp>
        <p:nvSpPr>
          <p:cNvPr id="8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3166851"/>
            <a:ext cx="8337300" cy="2011048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446975" y="1176425"/>
            <a:ext cx="4063200" cy="1797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Назначение и испытания
</a:t>
            </a:r>
            <a:pPr algn="l"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Варлаам стал настоятелем Троице-Сергиевой лавры и духовником царской семьи в эпоху реформ Петра I. Его служение сопровождался испытаниями на верность и стойкость.
</a:t>
            </a:r>
            <a:endParaRPr lang="en-US" sz="1800" dirty="0"/>
          </a:p>
        </p:txBody>
      </p:sp>
      <p:sp>
        <p:nvSpPr>
          <p:cNvPr id="8" name="Text 1"/>
          <p:cNvSpPr txBox="1"/>
          <p:nvPr/>
        </p:nvSpPr>
        <p:spPr>
          <a:xfrm>
            <a:off x="4673600" y="1176425"/>
            <a:ext cx="4070700" cy="1797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Непоколебимая преданность
</a:t>
            </a:r>
            <a:pPr algn="l" indent="0" marL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Несмотря на давление и соблазны придворной жизни, он сохранял верность своим убеждениям и глубокой духовной миссии.
</a:t>
            </a:r>
            <a:endParaRPr lang="en-US" sz="1800" dirty="0"/>
          </a:p>
        </p:txBody>
      </p:sp>
      <p:sp>
        <p:nvSpPr>
          <p:cNvPr id="9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sp>
        <p:nvSpPr>
          <p:cNvPr id="10" name="Text 3"/>
          <p:cNvSpPr txBox="1"/>
          <p:nvPr/>
        </p:nvSpPr>
        <p:spPr>
          <a:xfrm>
            <a:off x="700575" y="528625"/>
            <a:ext cx="8031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Служение при дворе: верность и вера
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567325" y="1416525"/>
            <a:ext cx="3893700" cy="125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Варлаам воздвиг несколько храмов, включая Никольский в Домодедово, оставив материальный след своего служения.
</a:t>
            </a:r>
            <a:endParaRPr lang="en-US" sz="1400" dirty="0"/>
          </a:p>
        </p:txBody>
      </p:sp>
      <p:sp>
        <p:nvSpPr>
          <p:cNvPr id="7" name="Text 1"/>
          <p:cNvSpPr txBox="1"/>
          <p:nvPr/>
        </p:nvSpPr>
        <p:spPr>
          <a:xfrm>
            <a:off x="4838050" y="1416525"/>
            <a:ext cx="3893700" cy="125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Современники ценили его не только как строителя храмов, но прежде всего как духовного наставника, воспитывающего души людей.
</a:t>
            </a:r>
            <a:endParaRPr lang="en-US" sz="1400" dirty="0"/>
          </a:p>
        </p:txBody>
      </p:sp>
      <p:sp>
        <p:nvSpPr>
          <p:cNvPr id="8" name="Text 2"/>
          <p:cNvSpPr txBox="1"/>
          <p:nvPr/>
        </p:nvSpPr>
        <p:spPr>
          <a:xfrm>
            <a:off x="567325" y="3318725"/>
            <a:ext cx="3893700" cy="125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Его пример подчёркивает важность внутренней работы над человеком, которую он ставил выше каменных построек.
</a:t>
            </a:r>
            <a:endParaRPr lang="en-US" sz="1400" dirty="0"/>
          </a:p>
        </p:txBody>
      </p:sp>
      <p:sp>
        <p:nvSpPr>
          <p:cNvPr id="9" name="Text 3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10" name="Text 4"/>
          <p:cNvSpPr txBox="1"/>
          <p:nvPr/>
        </p:nvSpPr>
        <p:spPr>
          <a:xfrm>
            <a:off x="700575" y="528625"/>
            <a:ext cx="8031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Наследие и вечные ценности
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975" y="1524786"/>
            <a:ext cx="4063200" cy="2581327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806500" y="1497250"/>
            <a:ext cx="3875400" cy="2636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этапы жизни и служения архимандрита Варлаама.
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Варлаам – пример духовного мужества и преданности служению.
</a:t>
            </a:r>
            <a:endParaRPr lang="en-US" sz="1400" dirty="0"/>
          </a:p>
        </p:txBody>
      </p:sp>
      <p:sp>
        <p:nvSpPr>
          <p:cNvPr id="6" name="Text 1"/>
          <p:cNvSpPr txBox="1"/>
          <p:nvPr/>
        </p:nvSpPr>
        <p:spPr>
          <a:xfrm>
            <a:off x="413725" y="4489950"/>
            <a:ext cx="6404400" cy="276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Материалы урока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700575" y="528625"/>
            <a:ext cx="8031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Ключевые факты биографии архимандрита Варлаама
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44325" y="1604075"/>
            <a:ext cx="3701100" cy="96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Верность себе и своим принципам — ключ к внутренней силе и мужеству, подчеркиваемые учениками.
</a:t>
            </a:r>
            <a:endParaRPr lang="en-US" sz="1300" dirty="0"/>
          </a:p>
        </p:txBody>
      </p:sp>
      <p:sp>
        <p:nvSpPr>
          <p:cNvPr id="5" name="Text 1"/>
          <p:cNvSpPr txBox="1"/>
          <p:nvPr/>
        </p:nvSpPr>
        <p:spPr>
          <a:xfrm>
            <a:off x="4814750" y="1604075"/>
            <a:ext cx="3701100" cy="96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Служение людям рассматривается как важный аспект духовной и гражданской ответственности.
</a:t>
            </a:r>
            <a:endParaRPr lang="en-US" sz="1300" dirty="0"/>
          </a:p>
        </p:txBody>
      </p:sp>
      <p:sp>
        <p:nvSpPr>
          <p:cNvPr id="6" name="Text 2"/>
          <p:cNvSpPr txBox="1"/>
          <p:nvPr/>
        </p:nvSpPr>
        <p:spPr>
          <a:xfrm>
            <a:off x="544300" y="3580025"/>
            <a:ext cx="3701100" cy="96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Преодоление личных и жизненных испытаний — проявление мужества, отмеченное в письмах Варлааму.
</a:t>
            </a:r>
            <a:endParaRPr lang="en-US" sz="1300" dirty="0"/>
          </a:p>
        </p:txBody>
      </p:sp>
      <p:sp>
        <p:nvSpPr>
          <p:cNvPr id="7" name="Text 3"/>
          <p:cNvSpPr txBox="1"/>
          <p:nvPr/>
        </p:nvSpPr>
        <p:spPr>
          <a:xfrm>
            <a:off x="4814750" y="3580025"/>
            <a:ext cx="3701100" cy="96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Память о людях, как Варлаам, формирует нравственные ориентиры и вдохновляет на поступки.
</a:t>
            </a:r>
            <a:endParaRPr lang="en-US" sz="1300" dirty="0"/>
          </a:p>
        </p:txBody>
      </p:sp>
      <p:sp>
        <p:nvSpPr>
          <p:cNvPr id="8" name="Text 4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9" name="Text 5"/>
          <p:cNvSpPr txBox="1"/>
          <p:nvPr/>
        </p:nvSpPr>
        <p:spPr>
          <a:xfrm>
            <a:off x="700575" y="528625"/>
            <a:ext cx="8031900" cy="428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8A8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Современное осмысление мужества
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2026-02-10T20:49:51Z</dcterms:created>
  <dcterms:modified xsi:type="dcterms:W3CDTF">2026-02-10T20:49:51Z</dcterms:modified>
</cp:coreProperties>
</file>