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2" r:id="rId2"/>
    <p:sldId id="266" r:id="rId3"/>
    <p:sldId id="265" r:id="rId4"/>
    <p:sldId id="263" r:id="rId5"/>
    <p:sldId id="261" r:id="rId6"/>
    <p:sldId id="257" r:id="rId7"/>
    <p:sldId id="258" r:id="rId8"/>
    <p:sldId id="259" r:id="rId9"/>
    <p:sldId id="260" r:id="rId10"/>
    <p:sldId id="271" r:id="rId11"/>
    <p:sldId id="262" r:id="rId12"/>
    <p:sldId id="269" r:id="rId13"/>
    <p:sldId id="264" r:id="rId14"/>
    <p:sldId id="270" r:id="rId15"/>
    <p:sldId id="268" r:id="rId16"/>
    <p:sldId id="267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4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94"/>
  </p:normalViewPr>
  <p:slideViewPr>
    <p:cSldViewPr snapToGrid="0" snapToObjects="1">
      <p:cViewPr varScale="1">
        <p:scale>
          <a:sx n="93" d="100"/>
          <a:sy n="93" d="100"/>
        </p:scale>
        <p:origin x="115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203292-14D6-CD45-87C8-8091269C4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4F57F5-4DC8-6C47-B7B7-82BA5662C2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C06FF9-82F2-F447-BFEA-889E9CD47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78A317-0C5E-2847-B67F-24E4E4921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90B6C4-DD83-B147-B463-4B84D0DDC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82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13C17-31F9-D24B-BA47-51BBFCEA6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E7D0F1-EC8B-F04B-A287-8C23BA573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EAC420-5A8B-FF40-B72E-8B0AF23CD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6E6F0F-7758-F24C-9B18-EC10F8AB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7F700E-FBAC-064C-8611-7BE3C2526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14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6A5186A-9EC7-D344-9396-BC8F942118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E4D16B-97D6-6247-B813-89D50B8C4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88C06F-47B3-7B43-A394-7F44803C7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FE3E9F-7326-9C47-8B75-ED717D59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AA1D8F-0D4D-B544-AECB-750044F5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1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E3FB12-8981-524D-8AEC-90D75B07E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AB366E-7229-6E4A-A744-DD2C7094B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CB1DAA-2502-1749-B827-A071D47F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4F1204-A2DD-6B43-B19B-9079428C6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C7A99B-248A-3340-A11D-8B973C70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7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5B1E38-6AAC-3E4B-B90A-84BB7A91C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7B69E7-182C-C44F-B325-3F975BD72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8CB7A5-93AD-854E-9CCC-6C4F7ECB2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A558AE-CD4B-5743-B4A6-47700B682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F08378-9E91-1F44-A075-C90D9520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60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7F3C99-24B2-DD46-9DBF-4DAC38663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B1AD4B-09C0-8A44-AABE-6BBF0B06B0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2CC954-CD23-AF48-B231-9779D002A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131078-96CD-9D4C-A54E-4DAFC3C2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354A2C-DA62-4644-AAA0-02F5C6508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A0FA15-19E9-FF49-B1D3-7855A478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6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2AAA38-99C8-1B4D-B31E-59F2C8B27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455A4-5279-FB48-9C8F-88C99E342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01124E-DEDD-334F-9EC8-570411786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60A203-5CDA-EE43-B539-4C38995947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51EAAE7-64EC-984C-A3D8-39985005A8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5644A89-EAC7-8644-9DEB-767C18420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33B66B0-D28E-CB45-AEC7-8F7267755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CAD965C-4A40-1443-B620-857BE4A27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3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CAA8F-5B3E-434C-B67A-A03C4097A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8A7BD8D-5499-424F-99DB-94C10C235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E6E20A6-EF41-7645-99FD-6F0A60E9C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DDCFDAC-66E5-1E41-909D-A280EDA4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71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4FD7B0-2C9A-334C-9B57-334207501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19602C-09B1-C64A-B140-895FC8028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F46B57-DA90-FE46-9613-8077178A9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63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249EA5-63CD-EE4F-A8DD-4D4DE425D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6F5751-483A-4B4E-A02B-732DBD2A5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7AAADA9-5482-5642-9711-8564C036A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67DE3D-7328-3044-B37A-A49FE0139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231395-A820-2641-853D-0540A9797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FEC488-CE77-D041-A0A0-6CED0113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44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ABE19-2514-4F4C-B240-35857CC83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33118A6-D80F-1747-B842-2B450628CD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FA9B2B-7AE7-7545-8BB8-96402BF53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17FFAE-3362-B04B-953E-F3F5C45F4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E060CB-BE9D-0948-935F-8B754AF2E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034467-108B-4B42-9385-E02AE04B5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40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F5F7E9-487F-3D42-B05C-E0DB2007F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3AA37A-908D-484A-BB00-51088A20C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1A7386-8027-A148-9CC2-4264FEDEDE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172FEC-50C3-1041-8952-1BB9FD3CF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06351-695D-6442-A51F-2605500B9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14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3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5" name="%D0%BF%D0%B5%D1%80%D0%B5%D0%B4 %D0%B2%D0%BE%D0%BF%D1%80%D0%BE%D1%81%D0%BC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8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7B29865-A0E3-344F-9373-1C3E4881A822}"/>
              </a:ext>
            </a:extLst>
          </p:cNvPr>
          <p:cNvSpPr/>
          <p:nvPr/>
        </p:nvSpPr>
        <p:spPr>
          <a:xfrm>
            <a:off x="9366422" y="5745891"/>
            <a:ext cx="2557848" cy="914400"/>
          </a:xfrm>
          <a:prstGeom prst="roundRect">
            <a:avLst/>
          </a:prstGeom>
          <a:solidFill>
            <a:srgbClr val="5E4172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СТАРТ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2829C2-48C0-7A07-69E2-08C6F2084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514350"/>
            <a:ext cx="58293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0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Кто покровительствовал Грабарю в </a:t>
              </a:r>
              <a:r>
                <a:rPr lang="ru-RU" sz="2400" b="1" dirty="0" err="1"/>
                <a:t>Дугино</a:t>
              </a:r>
              <a:r>
                <a:rPr lang="ru-RU" sz="2400" b="1" dirty="0"/>
                <a:t>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Николай Мещерин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Сергей Дягилев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20" y="495816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Савва Морозов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Павел Третьяков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2" y="5861224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16000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EF8899-0123-DE46-B515-15C28ACAFD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5D5CBF-A25A-BBDE-F8CF-CCF475DC2C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0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На ком женился Грабарь?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На Валентине Мещериной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На дочери художника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На актрисе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На дворянке из Петербурга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4915933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32000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FBEE52-23CC-854D-93C0-E524D9F247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8356AF-FD63-4920-CBBF-F5E08A67FC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6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Какая картина отражают его восприятие природы?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</a:t>
            </a:r>
            <a:r>
              <a:rPr lang="en-US" sz="2400" b="1" dirty="0"/>
              <a:t> “</a:t>
            </a:r>
            <a:r>
              <a:rPr lang="ru-RU" sz="2400" b="1" dirty="0"/>
              <a:t>Февральская лазурь</a:t>
            </a:r>
            <a:r>
              <a:rPr lang="en-US" sz="2400" b="1" dirty="0"/>
              <a:t>”</a:t>
            </a:r>
            <a:endParaRPr lang="ru-RU" sz="2400" b="1" dirty="0"/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</a:t>
            </a:r>
            <a:r>
              <a:rPr lang="en-US" sz="2400" b="1" dirty="0"/>
              <a:t>“</a:t>
            </a:r>
            <a:r>
              <a:rPr lang="ru-RU" sz="2400" b="1" dirty="0"/>
              <a:t>Бурлаки на Волге</a:t>
            </a:r>
            <a:r>
              <a:rPr lang="en-US" sz="2400" b="1" dirty="0"/>
              <a:t>”</a:t>
            </a:r>
            <a:endParaRPr lang="ru-RU" sz="2400" b="1" dirty="0"/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</a:t>
            </a:r>
            <a:r>
              <a:rPr lang="en-US" sz="2400" b="1" dirty="0"/>
              <a:t> “</a:t>
            </a:r>
            <a:r>
              <a:rPr lang="ru-RU" sz="2400" b="1" dirty="0"/>
              <a:t>Утро в сосновом бору</a:t>
            </a:r>
            <a:r>
              <a:rPr lang="en-US" sz="2400" b="1" dirty="0"/>
              <a:t>”</a:t>
            </a:r>
            <a:endParaRPr lang="ru-RU" sz="2400" b="1" dirty="0"/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</a:t>
            </a:r>
            <a:r>
              <a:rPr lang="en-US" sz="2400" b="1" dirty="0"/>
              <a:t> “</a:t>
            </a:r>
            <a:r>
              <a:rPr lang="ru-RU" sz="2400" b="1" dirty="0"/>
              <a:t>Богатыри</a:t>
            </a:r>
            <a:r>
              <a:rPr lang="en-US" sz="2400" b="1" dirty="0"/>
              <a:t>”</a:t>
            </a:r>
            <a:endParaRPr lang="ru-RU" sz="2400" b="1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5848865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64000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62B573-3EBD-D84C-A50E-FD9C15EE44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3921EA-54E3-1E90-F5F0-CF4B87F48F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9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Что произошло с семьёй после 1917 года?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06818" y="58560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Потеряли имение и переехали в Москву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Переехали в Сибирь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Уехали за границу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Получили новую усадьбу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1" y="4934975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125000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0248330-5937-2B4D-9CD3-DA19F6ED7C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62ECB4-7524-9C02-47D6-C4F763C99F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1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Какую должность занял Грабарь в советское время?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Руководителя Третьяковской галереи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Ректора университета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Директора Академии художеств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Министра культуры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4915933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250000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EF711DA-EC62-8848-A9B1-67B95587EC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6F7957-50F5-5EAA-DDAA-A3A10FFEEA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4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Как Грабарь вёл себя во время репрессий?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06818" y="58560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Оставался беспартийным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4" y="494991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Прекратил творческую деятельность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Эмигрировал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Вступил в партию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4" y="4949912"/>
            <a:ext cx="10160086" cy="712564"/>
            <a:chOff x="1006821" y="5848865"/>
            <a:chExt cx="10160086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06821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500000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38AEB02-E06E-4F45-84EC-7EC7120F26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02E589-5AC9-8548-437D-92889E9D8C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1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В чём заключается наследие Игоря Грабаря?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Служении искусству и культуре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Только в картинах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18" y="494374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политической деятельности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военных заслугах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5854478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317892" y="340842"/>
            <a:ext cx="150829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1000000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56215D-F7A5-EB4A-812B-0B41BB3857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12755" y="283174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192464-E6F1-2162-C00D-D2B0A4BE77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5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1%84%D0%B8%D0%BD%D0%B0%D0%BB%D1%8C%D0%BD%D1%8B%D0%B8%CC%86 %D0%B2%D0%BE%D0%BF%D1%80%D0%BE%D1%81.wav"/>
          </p:stSnd>
        </p:sndAc>
      </p:transition>
    </mc:Choice>
    <mc:Fallback xmlns="">
      <p:transition spd="slow" advClick="0">
        <p:fade/>
        <p:sndAc>
          <p:stSnd>
            <p:snd r:embed="rId14" name="%D1%84%D0%B8%D0%BD%D0%B0%D0%BB%D1%8C%D0%BD%D1%8B%D0%B8%CC%86 %D0%B2%D0%BE%D0%BF%D1%80%D0%BE%D1%8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F8346F-9D61-3C48-8517-B3B7E32AA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903" y="2463033"/>
            <a:ext cx="9567668" cy="193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5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7%D0%B0%D1%81%D1%82%D0%B0%D0%B2%D0%BA%D0%B0_2.wav"/>
          </p:stSnd>
        </p:sndAc>
      </p:transition>
    </mc:Choice>
    <mc:Fallback xmlns="">
      <p:transition spd="slow" advClick="0">
        <p:fade/>
        <p:sndAc>
          <p:stSnd>
            <p:snd r:embed="rId4" name="%D0%B7%D0%B0%D1%81%D1%82%D0%B0%D0%B2%D0%BA%D0%B0_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Кем был Игорь Грабарь?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Художником и деятелем культуры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Политическим деятелем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Предпринимателем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Военным командиром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4919905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100</a:t>
            </a:r>
            <a:endParaRPr lang="ru-RU" sz="2400" b="1" dirty="0"/>
          </a:p>
        </p:txBody>
      </p:sp>
      <p:pic>
        <p:nvPicPr>
          <p:cNvPr id="3" name="Рисунок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4AA09F2-F56A-6840-B539-3FEE7429F1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ECF13D-2920-42D4-C1CC-9A034C1CD8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8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Откуда происходила семья Грабарей?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Из Карпатских русин Австро-Венгрии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Из Польши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Из Франции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Из Сибири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5861225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B35441-E1E6-1A4C-8BFB-0EB44C4AC8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8856B6-6546-19D4-AA17-3497E09D21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5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Почему предки Грабаря эмигрировали в Россию?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Из-за славянофильских взглядов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Из-за войны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20" y="495816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По приглашению царя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53001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По экономическим причинам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5853001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EBA7A5-C481-9B44-BED3-AA4374CFAE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D1C607-40B8-C88A-F925-95A6FBF5F4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Кем стал отец Игоря Грабаря в России?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Учителем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Художником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Военным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Купцом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5840627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5120D73-6602-BB44-9319-B5A5B2D917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25D86E-341D-D24F-3DBC-431A0E8753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5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Какой факультет сначала окончил Игорь Грабарь?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 Юридический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Медицинский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Исторический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Философский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5848865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1000</a:t>
            </a:r>
            <a:endParaRPr lang="ru-RU" sz="2400" b="1" dirty="0"/>
          </a:p>
        </p:txBody>
      </p:sp>
      <p:pic>
        <p:nvPicPr>
          <p:cNvPr id="32" name="Рисунок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2E0765D-7352-D641-8002-E86A0C189E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A60E1A-2CCE-C8DF-D3D6-547ACB1F12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1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У кого Игорь продолжил художественное образование?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У Репина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У Левитана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У Васнецова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У Сурикова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4915933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7622DD-DD32-DF4F-A1F8-2E95AB57BD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498C64-DFBB-A40C-6F26-2C45A28F07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6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По какому пути пошёл брат Игоря – Владимир Грабарь?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Стал учёным в области международного права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Политическому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20" y="495816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Военному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Художественному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3759" y="420477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2" y="5847882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335E94-B36D-4A4D-BB4A-1D666D9F32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56CE46-4CCB-881C-2A55-1395DC828D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1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Где жил Грабарь в период с 1904 по 1917 год?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06818" y="58560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 усадьбе </a:t>
            </a:r>
            <a:r>
              <a:rPr lang="ru-RU" sz="2400" b="1" dirty="0" err="1"/>
              <a:t>Дугино</a:t>
            </a:r>
            <a:endParaRPr lang="ru-RU" sz="2400" b="1" dirty="0"/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4" y="494991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Санкт-Петербурге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 Киеве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Смоленске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4" y="4949912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8000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93776B-90BA-0E44-B818-D316FDFA1E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3D5405-0F8A-41BF-B766-2660C47EBC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0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394</Words>
  <Application>Microsoft Office PowerPoint</Application>
  <PresentationFormat>Широкоэкранный</PresentationFormat>
  <Paragraphs>91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Artem Merkuschew</dc:creator>
  <cp:lastModifiedBy>Сергей</cp:lastModifiedBy>
  <cp:revision>40</cp:revision>
  <dcterms:created xsi:type="dcterms:W3CDTF">2020-01-13T21:13:53Z</dcterms:created>
  <dcterms:modified xsi:type="dcterms:W3CDTF">2026-03-05T08:52:20Z</dcterms:modified>
</cp:coreProperties>
</file>