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18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9850FEF-D4E1-4433-A6D1-4E60829568D8}" type="datetime1">
              <a:rPr lang="ru-RU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0B618D-1B02-4F4F-BD6A-E7515D20C750}" type="datetime1">
              <a:rPr lang="ru-RU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C84827-21AE-4F85-A53B-D9E00ECA485C}" type="datetime1">
              <a:rPr lang="ru-RU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C7D9E1-8D99-4692-BBDA-9D68B0B58E0A}" type="datetime1">
              <a:rPr lang="ru-RU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177A00-C79D-4AFB-A200-C3FB6A0D3BB6}" type="datetime1">
              <a:rPr lang="ru-RU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3D070E-EED1-4D94-AD31-1EA836D97876}" type="datetime1">
              <a:rPr lang="ru-RU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1AEC902-5046-481E-A443-B0BA82729F1A}" type="datetime1">
              <a:rPr lang="ru-RU"/>
              <a:t>05.01.2026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CA4CEC1-AE01-488B-83F9-8144A758AD7A}" type="datetime1">
              <a:rPr lang="ru-RU"/>
              <a:t>05.01.2026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0CE12E-EDF0-4AB1-8BE9-057C8955AE32}" type="datetime1">
              <a:rPr lang="ru-RU"/>
              <a:t>05.01.2026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9B49B5-A2F8-4235-A94A-096B5EEB759A}" type="datetime1">
              <a:rPr lang="ru-RU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D6DDD2-54A1-45C2-BC9C-46EA5D3F0B3D}" type="datetime1">
              <a:rPr lang="ru-RU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F9E950-124B-40E6-B179-E066202A8620}" type="datetime1">
              <a:rPr lang="ru-RU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4712298" cy="68454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4877856" y="3150469"/>
            <a:ext cx="4160059" cy="2550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3000"/>
              </a:lnSpc>
              <a:defRPr/>
            </a:pPr>
            <a:r>
              <a:rPr lang="ru-RU" sz="55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Преснов</a:t>
            </a:r>
            <a:br>
              <a:rPr lang="ru-RU" sz="55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55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Владимир</a:t>
            </a:r>
            <a:br>
              <a:rPr lang="ru-RU" sz="55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55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Дмитриевич</a:t>
            </a:r>
          </a:p>
          <a:p>
            <a:pPr>
              <a:lnSpc>
                <a:spcPct val="73000"/>
              </a:lnSpc>
              <a:defRPr/>
            </a:pPr>
            <a:br>
              <a:rPr lang="ru-RU" sz="2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(1925 – 2003 )</a:t>
            </a:r>
            <a:endParaRPr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712298" y="5700939"/>
            <a:ext cx="4568193" cy="45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401E05"/>
                </a:solidFill>
                <a:latin typeface="Times New Roman"/>
                <a:ea typeface="Times New Roman"/>
                <a:cs typeface="Times New Roman"/>
              </a:rPr>
              <a:t>Полный кавалер ордена Славы</a:t>
            </a:r>
            <a:endParaRPr sz="2200">
              <a:solidFill>
                <a:srgbClr val="401E05"/>
              </a:solidFill>
              <a:latin typeface="Times New Roman"/>
              <a:cs typeface="Times New Roman"/>
            </a:endParaRPr>
          </a:p>
        </p:txBody>
      </p:sp>
      <p:pic>
        <p:nvPicPr>
          <p:cNvPr id="566087244" name="Рисунок 56608724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75257" y="0"/>
            <a:ext cx="4135549" cy="29913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3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803167" y="246726"/>
            <a:ext cx="7053733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     В тех же боях в середине сентября 1944 года старший сержант Преснов вместе с расчётом, отбивая контратаки противника, уничтожил 2 станковых пулемёта, 2 ручных пулемёта, противотанковую пушку и до 40 гитлеровцев. 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9488" y="1643805"/>
            <a:ext cx="8745023" cy="4582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7722662" y="1716593"/>
            <a:ext cx="875490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>
                <a:latin typeface="Times New Roman"/>
                <a:ea typeface="Times New Roman"/>
                <a:cs typeface="Times New Roman"/>
              </a:rPr>
              <a:t>Из архива: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738653624" name="TextBox 738653623"/>
          <p:cNvSpPr txBox="1"/>
          <p:nvPr/>
        </p:nvSpPr>
        <p:spPr bwMode="auto">
          <a:xfrm>
            <a:off x="137142" y="6152689"/>
            <a:ext cx="8878923" cy="6099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1700" b="1">
                <a:latin typeface="Times New Roman"/>
                <a:ea typeface="Times New Roman"/>
                <a:cs typeface="Times New Roman"/>
              </a:rPr>
              <a:t>Был легко ранен, но с поля боя не ушёл. </a:t>
            </a:r>
            <a:endParaRPr sz="1700" b="1" i="0" u="none" strike="noStrike" cap="none" spc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defRPr/>
            </a:pPr>
            <a:r>
              <a:rPr lang="ru-RU" sz="17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 этот подвиг он был представлен к награждению вторым орденом Славы </a:t>
            </a:r>
            <a:r>
              <a:rPr lang="en-US" sz="17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III</a:t>
            </a:r>
            <a:r>
              <a:rPr lang="ru-RU" sz="17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степени.</a:t>
            </a:r>
            <a:endParaRPr sz="1700" b="1">
              <a:latin typeface="Times New Roman"/>
              <a:cs typeface="Times New Roman"/>
            </a:endParaRPr>
          </a:p>
        </p:txBody>
      </p:sp>
      <p:pic>
        <p:nvPicPr>
          <p:cNvPr id="1139931302" name="Рисунок 1139931301"/>
          <p:cNvPicPr>
            <a:picLocks noChangeAspect="1"/>
          </p:cNvPicPr>
          <p:nvPr/>
        </p:nvPicPr>
        <p:blipFill>
          <a:blip r:embed="rId4"/>
          <a:srcRect l="64686" t="3378"/>
          <a:stretch/>
        </p:blipFill>
        <p:spPr bwMode="auto">
          <a:xfrm>
            <a:off x="388351" y="-34059"/>
            <a:ext cx="884564" cy="1750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623461" y="145940"/>
            <a:ext cx="7422152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/>
              <a:t>  </a:t>
            </a:r>
            <a:r>
              <a:rPr lang="ru-RU" sz="1800">
                <a:latin typeface="Times New Roman"/>
                <a:ea typeface="Times New Roman"/>
                <a:cs typeface="Times New Roman"/>
              </a:rPr>
              <a:t>   В период с 24 по 29 марта 1945 года в бою за село Сапар и при форсировании реки Раба (под Прагой) расчёт гвардии старшего сержанта Преснова уничтожил бронетранспортёр, </a:t>
            </a:r>
            <a:r>
              <a:rPr lang="en-US" sz="1800">
                <a:latin typeface="Times New Roman"/>
                <a:ea typeface="Times New Roman"/>
                <a:cs typeface="Times New Roman"/>
              </a:rPr>
              <a:t>6</a:t>
            </a:r>
            <a:r>
              <a:rPr lang="ru-RU" sz="1800">
                <a:latin typeface="Times New Roman"/>
                <a:ea typeface="Times New Roman"/>
                <a:cs typeface="Times New Roman"/>
              </a:rPr>
              <a:t> ручных, 4 станковых и 2 крупнокалиберных пулемёта, а также истребил до 100 гитлеровцев. 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4169" y="1429709"/>
            <a:ext cx="8535660" cy="46014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7603173" y="1730724"/>
            <a:ext cx="875490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>
                <a:latin typeface="Times New Roman"/>
                <a:ea typeface="Times New Roman"/>
                <a:cs typeface="Times New Roman"/>
              </a:rPr>
              <a:t>Из архива: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015552231" name="Рисунок 1015552230"/>
          <p:cNvPicPr>
            <a:picLocks noChangeAspect="1"/>
          </p:cNvPicPr>
          <p:nvPr/>
        </p:nvPicPr>
        <p:blipFill>
          <a:blip r:embed="rId4"/>
          <a:srcRect t="4645" r="66105"/>
          <a:stretch/>
        </p:blipFill>
        <p:spPr bwMode="auto">
          <a:xfrm>
            <a:off x="334944" y="24556"/>
            <a:ext cx="769766" cy="1566431"/>
          </a:xfrm>
          <a:prstGeom prst="rect">
            <a:avLst/>
          </a:prstGeom>
        </p:spPr>
      </p:pic>
      <p:sp>
        <p:nvSpPr>
          <p:cNvPr id="306521459" name="TextBox 306521458"/>
          <p:cNvSpPr txBox="1"/>
          <p:nvPr/>
        </p:nvSpPr>
        <p:spPr bwMode="auto">
          <a:xfrm>
            <a:off x="133577" y="6142222"/>
            <a:ext cx="8981705" cy="640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Своими действиями он обеспечил продвижение стрелковых подразделений. </a:t>
            </a:r>
          </a:p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За этот подвиг он был представлен к награждению орденом славы </a:t>
            </a:r>
            <a:r>
              <a:rPr lang="en-US" b="1">
                <a:latin typeface="Times New Roman"/>
                <a:ea typeface="Times New Roman"/>
                <a:cs typeface="Times New Roman"/>
              </a:rPr>
              <a:t>II</a:t>
            </a:r>
            <a:r>
              <a:rPr lang="ru-RU" b="1">
                <a:latin typeface="Times New Roman"/>
                <a:ea typeface="Times New Roman"/>
                <a:cs typeface="Times New Roman"/>
              </a:rPr>
              <a:t> степени.</a:t>
            </a:r>
            <a:endParaRPr b="1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113237" name="Заголовок 7"/>
          <p:cNvSpPr>
            <a:spLocks noGrp="1"/>
          </p:cNvSpPr>
          <p:nvPr>
            <p:ph type="title"/>
          </p:nvPr>
        </p:nvSpPr>
        <p:spPr bwMode="auto">
          <a:xfrm>
            <a:off x="457200" y="-11264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Бои за город Брно.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05456874" name="TextBox 1"/>
          <p:cNvSpPr txBox="1"/>
          <p:nvPr/>
        </p:nvSpPr>
        <p:spPr bwMode="auto">
          <a:xfrm>
            <a:off x="3639177" y="4509498"/>
            <a:ext cx="5555087" cy="1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sz="1400">
                <a:latin typeface="Times New Roman"/>
                <a:ea typeface="Times New Roman"/>
                <a:cs typeface="Times New Roman"/>
              </a:rPr>
              <a:t>Ранение в ногу было тяжёлым и он провёл в госпиталях 8 месяцев. Врачи даже ставили вопрос об ампутации ноги, но Преснов категорически возражал и ногу удалось спасти.</a:t>
            </a:r>
            <a:endParaRPr sz="1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400">
                <a:latin typeface="Times New Roman"/>
                <a:ea typeface="Times New Roman"/>
                <a:cs typeface="Times New Roman"/>
              </a:rPr>
              <a:t>     День Победы 9 мая 1945 года Владимир Дмитриевич Преснов встретил в госпитале в городе Межкольцы в Венгрии.</a:t>
            </a:r>
            <a:endParaRPr sz="1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400">
                <a:latin typeface="Times New Roman"/>
                <a:ea typeface="Times New Roman"/>
                <a:cs typeface="Times New Roman"/>
              </a:rPr>
              <a:t>   </a:t>
            </a:r>
            <a:endParaRPr sz="1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44932424" name="TextBox 744932423"/>
          <p:cNvSpPr txBox="1"/>
          <p:nvPr/>
        </p:nvSpPr>
        <p:spPr bwMode="auto">
          <a:xfrm>
            <a:off x="120145" y="831082"/>
            <a:ext cx="8894121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     В апреле 1945 года </a:t>
            </a:r>
            <a:r>
              <a:rPr lang="en-US">
                <a:latin typeface="Times New Roman"/>
                <a:ea typeface="Times New Roman"/>
                <a:cs typeface="Times New Roman"/>
              </a:rPr>
              <a:t>6</a:t>
            </a:r>
            <a:r>
              <a:rPr lang="ru-RU">
                <a:latin typeface="Times New Roman"/>
                <a:ea typeface="Times New Roman"/>
                <a:cs typeface="Times New Roman"/>
              </a:rPr>
              <a:t>-я гвардейская танковая армия, в состав которой</a:t>
            </a:r>
            <a:r>
              <a:rPr lang="en-US">
                <a:latin typeface="Times New Roman"/>
                <a:ea typeface="Times New Roman"/>
                <a:cs typeface="Times New Roman"/>
              </a:rPr>
              <a:t> </a:t>
            </a:r>
            <a:r>
              <a:rPr lang="ru-RU">
                <a:latin typeface="Times New Roman"/>
                <a:ea typeface="Times New Roman"/>
                <a:cs typeface="Times New Roman"/>
              </a:rPr>
              <a:t>входил 9-й гвардейский механизированный корпус, была развёрнута в</a:t>
            </a:r>
            <a:r>
              <a:rPr lang="en-US">
                <a:latin typeface="Times New Roman"/>
                <a:ea typeface="Times New Roman"/>
                <a:cs typeface="Times New Roman"/>
              </a:rPr>
              <a:t> </a:t>
            </a:r>
            <a:r>
              <a:rPr lang="ru-RU">
                <a:latin typeface="Times New Roman"/>
                <a:ea typeface="Times New Roman"/>
                <a:cs typeface="Times New Roman"/>
              </a:rPr>
              <a:t>сторону Чехословакии</a:t>
            </a:r>
            <a:r>
              <a:rPr lang="en-US">
                <a:latin typeface="Times New Roman"/>
                <a:ea typeface="Times New Roman"/>
                <a:cs typeface="Times New Roman"/>
              </a:rPr>
              <a:t> </a:t>
            </a:r>
            <a:r>
              <a:rPr lang="ru-RU">
                <a:latin typeface="Times New Roman"/>
                <a:ea typeface="Times New Roman"/>
                <a:cs typeface="Times New Roman"/>
              </a:rPr>
              <a:t>и вела бои за город Брно. В этих боях, 2 мая 1945 года, расчёт Преснова попал под сильный обстрел и был разбит, а сам он был тяжело ранен.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213879107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792" y="2135299"/>
            <a:ext cx="3384299" cy="4511265"/>
          </a:xfrm>
          <a:prstGeom prst="rect">
            <a:avLst/>
          </a:prstGeom>
        </p:spPr>
      </p:pic>
      <p:pic>
        <p:nvPicPr>
          <p:cNvPr id="1164696093" name="Объект 11"/>
          <p:cNvPicPr>
            <a:picLocks noGrp="1" noChangeAspect="1"/>
          </p:cNvPicPr>
          <p:nvPr>
            <p:ph idx="1"/>
          </p:nvPr>
        </p:nvPicPr>
        <p:blipFill>
          <a:blip r:embed="rId4"/>
          <a:stretch/>
        </p:blipFill>
        <p:spPr bwMode="auto">
          <a:xfrm>
            <a:off x="4857796" y="2020162"/>
            <a:ext cx="3318027" cy="2489335"/>
          </a:xfrm>
          <a:prstGeom prst="rect">
            <a:avLst/>
          </a:prstGeom>
        </p:spPr>
      </p:pic>
      <p:sp>
        <p:nvSpPr>
          <p:cNvPr id="349513580" name="TextBox 349513579"/>
          <p:cNvSpPr txBox="1"/>
          <p:nvPr/>
        </p:nvSpPr>
        <p:spPr bwMode="auto">
          <a:xfrm>
            <a:off x="3639177" y="5610413"/>
            <a:ext cx="5470012" cy="1737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В последующие годы в День Победы Преснов В.Д. принимал участие в торжественных митингах памяти павших односельчан </a:t>
            </a:r>
          </a:p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в Великой Отечественной войне. </a:t>
            </a:r>
            <a:endParaRPr lang="ru-RU">
              <a:latin typeface="Times New Roman"/>
              <a:ea typeface="Times New Roman"/>
              <a:cs typeface="Times New Roman"/>
            </a:endParaRPr>
          </a:p>
          <a:p>
            <a:pPr algn="l">
              <a:defRPr/>
            </a:pPr>
            <a:endParaRPr>
              <a:latin typeface="Times New Roman"/>
              <a:cs typeface="Times New Roman"/>
            </a:endParaRPr>
          </a:p>
          <a:p>
            <a:pPr algn="l">
              <a:defRPr/>
            </a:pP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8765863" name="TextBox 1578765862"/>
          <p:cNvSpPr txBox="1"/>
          <p:nvPr/>
        </p:nvSpPr>
        <p:spPr bwMode="auto">
          <a:xfrm>
            <a:off x="230269" y="194770"/>
            <a:ext cx="8648285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  В январе 1946 года был демобилизован. Вернулся в родное село Домодедово и работал в течение 40 лет в колхозе «Большевик», шофёром и прессовщиком в подсобном хозяйстве.</a:t>
            </a:r>
            <a:endParaRPr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     В 1985 году вышел на пенсию.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60742139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813695" y="1141090"/>
            <a:ext cx="5064859" cy="3877405"/>
          </a:xfrm>
          <a:prstGeom prst="rect">
            <a:avLst/>
          </a:prstGeom>
        </p:spPr>
      </p:pic>
      <p:pic>
        <p:nvPicPr>
          <p:cNvPr id="916447557" name="Рисунок 916447556"/>
          <p:cNvPicPr>
            <a:picLocks noChangeAspect="1"/>
          </p:cNvPicPr>
          <p:nvPr/>
        </p:nvPicPr>
        <p:blipFill>
          <a:blip r:embed="rId4"/>
          <a:srcRect r="66906"/>
          <a:stretch/>
        </p:blipFill>
        <p:spPr bwMode="auto">
          <a:xfrm>
            <a:off x="0" y="1125601"/>
            <a:ext cx="1623461" cy="3548472"/>
          </a:xfrm>
          <a:prstGeom prst="rect">
            <a:avLst/>
          </a:prstGeom>
        </p:spPr>
      </p:pic>
      <p:pic>
        <p:nvPicPr>
          <p:cNvPr id="599160314" name="Рисунок 599160313"/>
          <p:cNvPicPr>
            <a:picLocks noChangeAspect="1"/>
          </p:cNvPicPr>
          <p:nvPr/>
        </p:nvPicPr>
        <p:blipFill>
          <a:blip r:embed="rId4"/>
          <a:srcRect l="33322" t="4961" r="34283"/>
          <a:stretch/>
        </p:blipFill>
        <p:spPr bwMode="auto">
          <a:xfrm>
            <a:off x="1298983" y="2145741"/>
            <a:ext cx="1521905" cy="3229622"/>
          </a:xfrm>
          <a:prstGeom prst="rect">
            <a:avLst/>
          </a:prstGeom>
        </p:spPr>
      </p:pic>
      <p:pic>
        <p:nvPicPr>
          <p:cNvPr id="667821326" name="Рисунок 667821325"/>
          <p:cNvPicPr>
            <a:picLocks noChangeAspect="1"/>
          </p:cNvPicPr>
          <p:nvPr/>
        </p:nvPicPr>
        <p:blipFill>
          <a:blip r:embed="rId4"/>
          <a:srcRect l="64915" t="2904"/>
          <a:stretch/>
        </p:blipFill>
        <p:spPr bwMode="auto">
          <a:xfrm>
            <a:off x="2510337" y="2710961"/>
            <a:ext cx="1546684" cy="3096177"/>
          </a:xfrm>
          <a:prstGeom prst="rect">
            <a:avLst/>
          </a:prstGeom>
        </p:spPr>
      </p:pic>
      <p:sp>
        <p:nvSpPr>
          <p:cNvPr id="1823973607" name="TextBox 1823973606"/>
          <p:cNvSpPr txBox="1"/>
          <p:nvPr/>
        </p:nvSpPr>
        <p:spPr bwMode="auto">
          <a:xfrm>
            <a:off x="61425" y="5585292"/>
            <a:ext cx="6546503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>
                <a:latin typeface="Times New Roman"/>
                <a:ea typeface="Times New Roman"/>
                <a:cs typeface="Times New Roman"/>
              </a:rPr>
              <a:t>Приказом министра обороны Российской Федерации от 18 июля 1994 года ему </a:t>
            </a:r>
            <a:r>
              <a:rPr lang="ru-RU" b="1">
                <a:latin typeface="Times New Roman"/>
                <a:ea typeface="Times New Roman"/>
                <a:cs typeface="Times New Roman"/>
              </a:rPr>
              <a:t>заменили один из орденов Славы </a:t>
            </a:r>
            <a:r>
              <a:rPr lang="en-US" b="1">
                <a:latin typeface="Times New Roman"/>
                <a:ea typeface="Times New Roman"/>
                <a:cs typeface="Times New Roman"/>
              </a:rPr>
              <a:t>III </a:t>
            </a:r>
            <a:r>
              <a:rPr lang="ru-RU" b="1">
                <a:latin typeface="Times New Roman"/>
                <a:ea typeface="Times New Roman"/>
                <a:cs typeface="Times New Roman"/>
              </a:rPr>
              <a:t>степени на орден Славы </a:t>
            </a:r>
            <a:r>
              <a:rPr lang="en-US" b="1">
                <a:latin typeface="Times New Roman"/>
                <a:ea typeface="Times New Roman"/>
                <a:cs typeface="Times New Roman"/>
              </a:rPr>
              <a:t>I </a:t>
            </a:r>
            <a:r>
              <a:rPr lang="ru-RU" b="1">
                <a:latin typeface="Times New Roman"/>
                <a:ea typeface="Times New Roman"/>
                <a:cs typeface="Times New Roman"/>
              </a:rPr>
              <a:t>степени </a:t>
            </a:r>
            <a:r>
              <a:rPr lang="ru-RU">
                <a:latin typeface="Times New Roman"/>
                <a:ea typeface="Times New Roman"/>
                <a:cs typeface="Times New Roman"/>
              </a:rPr>
              <a:t>и Преснов Владимир Дмитриевич стал</a:t>
            </a:r>
            <a:r>
              <a:rPr lang="ru-RU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полным кавалером ордена Славы.</a:t>
            </a:r>
            <a:endParaRPr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800" dirty="0"/>
              <a:t>Встреча 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сыном</a:t>
            </a:r>
            <a:r>
              <a:rPr lang="ru-RU" sz="2800" dirty="0"/>
              <a:t> В.Д. </a:t>
            </a:r>
            <a:r>
              <a:rPr lang="ru-RU" sz="2800" dirty="0" err="1"/>
              <a:t>Преснова</a:t>
            </a:r>
            <a:r>
              <a:rPr lang="ru-RU" sz="2800" dirty="0"/>
              <a:t> Виктором Владимировичем. Сельская школа май 2022г.</a:t>
            </a:r>
            <a:endParaRPr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48921" y="1652535"/>
            <a:ext cx="8046156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 bwMode="auto">
          <a:xfrm>
            <a:off x="201281" y="86868"/>
            <a:ext cx="8688821" cy="125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latin typeface="Times New Roman"/>
                <a:ea typeface="Times New Roman"/>
                <a:cs typeface="Times New Roman"/>
              </a:rPr>
              <a:t>     Последнее время он жил в городе Домодедово, </a:t>
            </a:r>
          </a:p>
          <a:p>
            <a:pPr algn="ctr">
              <a:defRPr/>
            </a:pPr>
            <a:r>
              <a:rPr lang="ru-RU" sz="2000" b="1">
                <a:latin typeface="Times New Roman"/>
                <a:ea typeface="Times New Roman"/>
                <a:cs typeface="Times New Roman"/>
              </a:rPr>
              <a:t>где в 2002 году получил квартиру.</a:t>
            </a:r>
            <a:endParaRPr sz="20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/>
              <a:t>     </a:t>
            </a:r>
            <a:endParaRPr/>
          </a:p>
          <a:p>
            <a:pPr algn="just">
              <a:defRPr/>
            </a:pPr>
            <a:r>
              <a:rPr lang="ru-RU"/>
              <a:t>    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1281" y="781347"/>
            <a:ext cx="4258746" cy="5669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68339" y="781347"/>
            <a:ext cx="3573830" cy="4775056"/>
          </a:xfrm>
          <a:prstGeom prst="rect">
            <a:avLst/>
          </a:prstGeom>
        </p:spPr>
      </p:pic>
      <p:sp>
        <p:nvSpPr>
          <p:cNvPr id="1150415323" name="TextBox 1150415322"/>
          <p:cNvSpPr txBox="1"/>
          <p:nvPr/>
        </p:nvSpPr>
        <p:spPr bwMode="auto">
          <a:xfrm>
            <a:off x="4545511" y="5605259"/>
            <a:ext cx="4694541" cy="914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 Преснов Владимир Дмитриевич скончался 17 мая 2003 года и был  похоронен на кладбище села Домодедово.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 bwMode="auto">
          <a:xfrm>
            <a:off x="119657" y="3531003"/>
            <a:ext cx="8988845" cy="781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     По решению Совета депутатов Домодедовского района Колхозная улица в селе Домодедово была переименована в улицу Преснова. </a:t>
            </a:r>
            <a:endParaRPr b="1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80265" y="740415"/>
            <a:ext cx="3928237" cy="23327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7626" t="21144" r="24171" b="8505"/>
          <a:stretch/>
        </p:blipFill>
        <p:spPr bwMode="auto">
          <a:xfrm>
            <a:off x="179010" y="282609"/>
            <a:ext cx="4917708" cy="3248394"/>
          </a:xfrm>
          <a:prstGeom prst="rect">
            <a:avLst/>
          </a:prstGeom>
        </p:spPr>
      </p:pic>
      <p:sp>
        <p:nvSpPr>
          <p:cNvPr id="477269459" name="TextBox 477269458"/>
          <p:cNvSpPr txBox="1"/>
          <p:nvPr/>
        </p:nvSpPr>
        <p:spPr bwMode="auto">
          <a:xfrm>
            <a:off x="33998" y="4312417"/>
            <a:ext cx="4814388" cy="914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/>
              <a:t>     </a:t>
            </a:r>
            <a:r>
              <a:rPr lang="ru-RU">
                <a:latin typeface="Times New Roman"/>
                <a:ea typeface="Times New Roman"/>
                <a:cs typeface="Times New Roman"/>
              </a:rPr>
              <a:t>На доме, где он жил, и на здании сельской школы, где он учился, были установлены мемориальные доски.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2127882957" name="Рисунок 6"/>
          <p:cNvPicPr>
            <a:picLocks noChangeAspect="1"/>
          </p:cNvPicPr>
          <p:nvPr/>
        </p:nvPicPr>
        <p:blipFill>
          <a:blip r:embed="rId5"/>
          <a:srcRect l="7209" t="13387" r="6602" b="19589"/>
          <a:stretch/>
        </p:blipFill>
        <p:spPr bwMode="auto">
          <a:xfrm>
            <a:off x="33998" y="5369587"/>
            <a:ext cx="2712080" cy="1356405"/>
          </a:xfrm>
          <a:prstGeom prst="rect">
            <a:avLst/>
          </a:prstGeom>
        </p:spPr>
      </p:pic>
      <p:pic>
        <p:nvPicPr>
          <p:cNvPr id="1093671559" name="Рисунок 7"/>
          <p:cNvPicPr>
            <a:picLocks noChangeAspect="1"/>
          </p:cNvPicPr>
          <p:nvPr/>
        </p:nvPicPr>
        <p:blipFill>
          <a:blip r:embed="rId6"/>
          <a:srcRect l="13206" t="14445" r="9684" b="14096"/>
          <a:stretch/>
        </p:blipFill>
        <p:spPr bwMode="auto">
          <a:xfrm>
            <a:off x="2850749" y="5369587"/>
            <a:ext cx="2124807" cy="1356405"/>
          </a:xfrm>
          <a:prstGeom prst="rect">
            <a:avLst/>
          </a:prstGeom>
        </p:spPr>
      </p:pic>
      <p:pic>
        <p:nvPicPr>
          <p:cNvPr id="793950574" name="Объект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096718" y="4185438"/>
            <a:ext cx="3531270" cy="25405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354546" y="260647"/>
            <a:ext cx="8463367" cy="219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latin typeface="Times New Roman"/>
                <a:ea typeface="Times New Roman"/>
                <a:cs typeface="Times New Roman"/>
              </a:rPr>
              <a:t>     9 декабря 2014 года в городе Домодедово была открыта </a:t>
            </a:r>
          </a:p>
          <a:p>
            <a:pPr algn="ctr">
              <a:defRPr/>
            </a:pPr>
            <a:r>
              <a:rPr lang="ru-RU" sz="2400" b="1">
                <a:latin typeface="Times New Roman"/>
                <a:ea typeface="Times New Roman"/>
                <a:cs typeface="Times New Roman"/>
              </a:rPr>
              <a:t>Аллея Героев Советского Союза </a:t>
            </a:r>
          </a:p>
          <a:p>
            <a:pPr algn="ctr">
              <a:defRPr/>
            </a:pPr>
            <a:r>
              <a:rPr lang="ru-RU" sz="2400" b="1">
                <a:latin typeface="Times New Roman"/>
                <a:ea typeface="Times New Roman"/>
                <a:cs typeface="Times New Roman"/>
              </a:rPr>
              <a:t>и полных кавалеров ордена Славы, </a:t>
            </a:r>
          </a:p>
          <a:p>
            <a:pPr algn="ctr">
              <a:defRPr/>
            </a:pPr>
            <a:r>
              <a:rPr lang="ru-RU" sz="2400" b="1">
                <a:latin typeface="Times New Roman"/>
                <a:ea typeface="Times New Roman"/>
                <a:cs typeface="Times New Roman"/>
              </a:rPr>
              <a:t>на которой увековечено </a:t>
            </a:r>
          </a:p>
          <a:p>
            <a:pPr algn="ctr">
              <a:defRPr/>
            </a:pPr>
            <a:r>
              <a:rPr lang="ru-RU" sz="2400" b="1">
                <a:latin typeface="Times New Roman"/>
                <a:ea typeface="Times New Roman"/>
                <a:cs typeface="Times New Roman"/>
              </a:rPr>
              <a:t>имя Преснова В.Д.</a:t>
            </a:r>
            <a:endParaRPr sz="200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     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7" name="Объект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22200" y="2436196"/>
            <a:ext cx="4856040" cy="40197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2286" y="2339633"/>
            <a:ext cx="3159636" cy="42128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1943534" name="TextBox 9"/>
          <p:cNvSpPr txBox="1"/>
          <p:nvPr/>
        </p:nvSpPr>
        <p:spPr bwMode="auto">
          <a:xfrm>
            <a:off x="354546" y="260647"/>
            <a:ext cx="846120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     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146284227" name="TextBox 1146284226"/>
          <p:cNvSpPr txBox="1"/>
          <p:nvPr/>
        </p:nvSpPr>
        <p:spPr bwMode="auto">
          <a:xfrm>
            <a:off x="280901" y="260647"/>
            <a:ext cx="8662256" cy="12805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600" b="1">
                <a:latin typeface="Times New Roman"/>
                <a:ea typeface="Times New Roman"/>
                <a:cs typeface="Times New Roman"/>
              </a:rPr>
              <a:t>Аллея Героев находится напротив Обелиска Славы воинам-домодедовцам, </a:t>
            </a:r>
          </a:p>
          <a:p>
            <a:pPr algn="ctr">
              <a:defRPr/>
            </a:pPr>
            <a:r>
              <a:rPr lang="ru-RU" sz="2600" b="1">
                <a:latin typeface="Times New Roman"/>
                <a:ea typeface="Times New Roman"/>
                <a:cs typeface="Times New Roman"/>
              </a:rPr>
              <a:t>погибшим в годы Великой Отечественной войны.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274170101" name="Рисунок 27417010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2439" y="2281204"/>
            <a:ext cx="4888672" cy="3255855"/>
          </a:xfrm>
          <a:prstGeom prst="rect">
            <a:avLst/>
          </a:prstGeom>
        </p:spPr>
      </p:pic>
      <p:pic>
        <p:nvPicPr>
          <p:cNvPr id="966919432" name="Рисунок 966919431"/>
          <p:cNvPicPr>
            <a:picLocks noChangeAspect="1"/>
          </p:cNvPicPr>
          <p:nvPr/>
        </p:nvPicPr>
        <p:blipFill>
          <a:blip r:embed="rId4"/>
          <a:srcRect l="18854" t="1856" r="25378"/>
          <a:stretch/>
        </p:blipFill>
        <p:spPr bwMode="auto">
          <a:xfrm>
            <a:off x="5117274" y="1716593"/>
            <a:ext cx="3698478" cy="48760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4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1943534" name="TextBox 9"/>
          <p:cNvSpPr txBox="1"/>
          <p:nvPr/>
        </p:nvSpPr>
        <p:spPr bwMode="auto">
          <a:xfrm>
            <a:off x="354546" y="260647"/>
            <a:ext cx="846120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   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146284227" name="TextBox 1146284226"/>
          <p:cNvSpPr txBox="1"/>
          <p:nvPr/>
        </p:nvSpPr>
        <p:spPr bwMode="auto">
          <a:xfrm>
            <a:off x="280901" y="260647"/>
            <a:ext cx="8662256" cy="85921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Открытие мурала в МАОУ Домодедовской СОШ №12 им. полного кавалера ордена Славы В.Д. </a:t>
            </a:r>
            <a:r>
              <a:rPr kumimoji="0" lang="ru-RU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Преснова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3" name="Рисунок 2" descr="Изображение выглядит как одежда, человек, Человеческое лицо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20A2F1-A3F5-D4E4-91C5-F4028FC50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3" y="4291677"/>
            <a:ext cx="3227851" cy="2420888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исунок, зарисовка, Человеческое лицо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857CFA-4326-25B8-50AE-B44D58005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39" y="3336119"/>
            <a:ext cx="5040560" cy="3359061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группа, улы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67E5A7-DD02-5EB5-F3E1-35C87ADFA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" y="1541167"/>
            <a:ext cx="4738597" cy="26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8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88351" y="5316784"/>
            <a:ext cx="8476187" cy="1280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/>
              <a:t>    </a:t>
            </a:r>
            <a:endParaRPr/>
          </a:p>
          <a:p>
            <a:pPr algn="ctr">
              <a:defRPr/>
            </a:pPr>
            <a:r>
              <a:rPr lang="ru-RU" sz="2000" b="1">
                <a:latin typeface="Times New Roman"/>
                <a:ea typeface="Times New Roman"/>
                <a:cs typeface="Times New Roman"/>
              </a:rPr>
              <a:t>  </a:t>
            </a:r>
            <a:endParaRPr sz="20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latin typeface="Times New Roman"/>
                <a:ea typeface="Times New Roman"/>
                <a:cs typeface="Times New Roman"/>
              </a:rPr>
              <a:t>     В октябре 1941 года вернулся в село Домодедово и трудился в колхозе «Большевик».</a:t>
            </a:r>
            <a:endParaRPr sz="2000" b="1">
              <a:latin typeface="Times New Roman"/>
              <a:cs typeface="Times New Roman"/>
            </a:endParaRPr>
          </a:p>
        </p:txBody>
      </p:sp>
      <p:pic>
        <p:nvPicPr>
          <p:cNvPr id="1026" name="Picture 2" descr="http://www.mihaylovskoe.orthodoxy.ru/churches/domodedovo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/>
        </p:blipFill>
        <p:spPr bwMode="auto">
          <a:xfrm>
            <a:off x="388351" y="1504486"/>
            <a:ext cx="3002287" cy="400304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03947" y="3547816"/>
            <a:ext cx="5160591" cy="1959718"/>
          </a:xfrm>
          <a:prstGeom prst="rect">
            <a:avLst/>
          </a:prstGeom>
        </p:spPr>
      </p:pic>
      <p:sp>
        <p:nvSpPr>
          <p:cNvPr id="1554674944" name="TextBox 1554674943"/>
          <p:cNvSpPr txBox="1"/>
          <p:nvPr/>
        </p:nvSpPr>
        <p:spPr bwMode="auto">
          <a:xfrm>
            <a:off x="388351" y="209340"/>
            <a:ext cx="856491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indent="457200" algn="just"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1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Преснов Владимир Дмитриевич родился 28 июля 1925 года в селе Домодедово в большой крестьянской семье. Его отец, Дмитрий Михайлович, принадлежал к старинному крестьянскому роду этого села. Здесь жили его деды и  прадеды.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780261206" name="TextBox 1780261205"/>
          <p:cNvSpPr txBox="1"/>
          <p:nvPr/>
        </p:nvSpPr>
        <p:spPr bwMode="auto">
          <a:xfrm>
            <a:off x="3544975" y="1398420"/>
            <a:ext cx="5289091" cy="1737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indent="457200" algn="just"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 В 1940 году Владимир Дмитриевич окончил семилетнюю школу в своём селе. После школы поступил в ремесленное училище на станции Гривно (город Климовск) при механическом заводе, где учился на модельщика по дереву. После окончания училища он пошёл работать на завод.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3999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41767" y="1091790"/>
            <a:ext cx="8762397" cy="53913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 bwMode="auto">
          <a:xfrm>
            <a:off x="377838" y="293310"/>
            <a:ext cx="8897744" cy="51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latin typeface="Times New Roman"/>
                <a:ea typeface="Times New Roman"/>
                <a:cs typeface="Times New Roman"/>
              </a:rPr>
              <a:t>Школьники времен Великой Отечественной войны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1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88351" y="298789"/>
            <a:ext cx="8215888" cy="1768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/>
              <a:t>    </a:t>
            </a:r>
            <a:r>
              <a:rPr lang="ru-RU" sz="2200" b="1">
                <a:latin typeface="Times New Roman"/>
                <a:ea typeface="Times New Roman"/>
                <a:cs typeface="Times New Roman"/>
              </a:rPr>
              <a:t> В конце января 1943 года он был призван в Красную Армию Подольским райвоенкоматом Московской области и направлен в запасный полк под городом Клин, а затем, на станцию Алабино, где получил специальность минометчика.</a:t>
            </a:r>
            <a:endParaRPr sz="2200" b="1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200" b="1">
                <a:latin typeface="Times New Roman"/>
                <a:ea typeface="Times New Roman"/>
                <a:cs typeface="Times New Roman"/>
              </a:rPr>
              <a:t>     </a:t>
            </a:r>
            <a:endParaRPr sz="2200" b="1">
              <a:latin typeface="Times New Roman"/>
              <a:cs typeface="Times New Roman"/>
            </a:endParaRPr>
          </a:p>
        </p:txBody>
      </p:sp>
      <p:pic>
        <p:nvPicPr>
          <p:cNvPr id="2056" name="Picture 8" descr="http://encyclopedia.mil.ru/files/morf/karta_550(1)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320126" y="1953148"/>
            <a:ext cx="3377526" cy="2394973"/>
          </a:xfrm>
          <a:prstGeom prst="rect">
            <a:avLst/>
          </a:prstGeom>
          <a:noFill/>
        </p:spPr>
      </p:pic>
      <p:pic>
        <p:nvPicPr>
          <p:cNvPr id="2058" name="Picture 10" descr="http://dic.academic.ru/pictures/bse/gif/0250840139.gif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78017" y="1953148"/>
            <a:ext cx="2259043" cy="2394973"/>
          </a:xfrm>
          <a:prstGeom prst="rect">
            <a:avLst/>
          </a:prstGeom>
          <a:noFill/>
        </p:spPr>
      </p:pic>
      <p:sp>
        <p:nvSpPr>
          <p:cNvPr id="234823433" name="Прямоугольник 234823432"/>
          <p:cNvSpPr/>
          <p:nvPr/>
        </p:nvSpPr>
        <p:spPr bwMode="auto">
          <a:xfrm>
            <a:off x="42939" y="2888901"/>
            <a:ext cx="2417884" cy="3338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8511" y="2147614"/>
            <a:ext cx="2953512" cy="3950208"/>
          </a:xfrm>
          <a:prstGeom prst="rect">
            <a:avLst/>
          </a:prstGeom>
        </p:spPr>
      </p:pic>
      <p:sp>
        <p:nvSpPr>
          <p:cNvPr id="1057340665" name="TextBox 1057340664"/>
          <p:cNvSpPr txBox="1"/>
          <p:nvPr/>
        </p:nvSpPr>
        <p:spPr bwMode="auto">
          <a:xfrm>
            <a:off x="3320126" y="4479890"/>
            <a:ext cx="5718659" cy="23778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indent="457200" algn="just"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декабре 1943 года сержант Преснов был направлен в формируемую под городом Наро-Фоминск механизированную бригаду и зачислен командиром 82 мм минометного расчета.</a:t>
            </a:r>
            <a:endParaRPr sz="2200">
              <a:latin typeface="Times New Roman"/>
              <a:cs typeface="Times New Roman"/>
            </a:endParaRPr>
          </a:p>
          <a:p>
            <a:pPr indent="457200" algn="just"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1346" y="388969"/>
            <a:ext cx="8614368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3600" b="1">
                <a:latin typeface="Times New Roman"/>
                <a:ea typeface="Times New Roman"/>
                <a:cs typeface="Times New Roman"/>
              </a:rPr>
              <a:t>Январь 1943 года-призыв в Красную Армию. Получение военной специальности</a:t>
            </a:r>
            <a:r>
              <a:rPr lang="ru-RU" sz="2800"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2700"/>
            </a:br>
            <a:endParaRPr lang="ru-RU" sz="270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6153276" y="1237351"/>
            <a:ext cx="2765706" cy="36902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333168" y="1718285"/>
            <a:ext cx="2410723" cy="3209344"/>
          </a:xfrm>
          <a:prstGeom prst="rect">
            <a:avLst/>
          </a:prstGeom>
          <a:noFill/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84461" y="1300046"/>
            <a:ext cx="2720091" cy="3627583"/>
          </a:xfrm>
          <a:prstGeom prst="rect">
            <a:avLst/>
          </a:prstGeom>
        </p:spPr>
      </p:pic>
      <p:sp>
        <p:nvSpPr>
          <p:cNvPr id="1647252152" name="TextBox 1647252151"/>
          <p:cNvSpPr txBox="1"/>
          <p:nvPr/>
        </p:nvSpPr>
        <p:spPr bwMode="auto">
          <a:xfrm>
            <a:off x="231346" y="5157903"/>
            <a:ext cx="8869176" cy="1432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indent="457200" algn="l">
              <a:defRPr/>
            </a:pPr>
            <a:r>
              <a:rPr lang="ru-RU" sz="2200">
                <a:latin typeface="Times New Roman"/>
                <a:ea typeface="Times New Roman"/>
                <a:cs typeface="Times New Roman"/>
              </a:rPr>
              <a:t>Боевое крещение получил в декабре 1943 года в боях под Киевом. Затем, в составе 2-й механизированной бригады, участвовал в Корсунь-Шевченковской, Уманско-Ботошанской и Ясско-Кишиневской боевых операциях.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04655" y="10367"/>
            <a:ext cx="8953278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800" b="1"/>
              <a:t>  </a:t>
            </a:r>
            <a:r>
              <a:rPr lang="ru-RU" sz="7200" b="1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600" b="1">
                <a:latin typeface="Times New Roman"/>
                <a:ea typeface="Times New Roman"/>
                <a:cs typeface="Times New Roman"/>
              </a:rPr>
              <a:t>Орден Славы-военный орден СССР, </a:t>
            </a:r>
          </a:p>
          <a:p>
            <a:pPr algn="ctr">
              <a:defRPr/>
            </a:pPr>
            <a:r>
              <a:rPr lang="ru-RU" sz="3600" b="1">
                <a:latin typeface="Times New Roman"/>
                <a:ea typeface="Times New Roman"/>
                <a:cs typeface="Times New Roman"/>
              </a:rPr>
              <a:t>учрежден 8 ноября 1943г.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b="49062"/>
          <a:stretch/>
        </p:blipFill>
        <p:spPr bwMode="auto">
          <a:xfrm>
            <a:off x="170447" y="1898576"/>
            <a:ext cx="2749761" cy="32361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2286000" y="27428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/>
              <a:t>.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920208" y="4792906"/>
            <a:ext cx="5912215" cy="198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401E05"/>
                </a:solidFill>
                <a:latin typeface="Times New Roman"/>
                <a:ea typeface="Times New Roman"/>
                <a:cs typeface="Times New Roman"/>
              </a:rPr>
              <a:t>Владимир Дмитриевич</a:t>
            </a:r>
            <a:endParaRPr sz="6000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Полный кавалер ордена Славы</a:t>
            </a:r>
            <a:endParaRPr sz="2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583001096" name="Рисунок 158300109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53691" y="1739559"/>
            <a:ext cx="4726538" cy="3418863"/>
          </a:xfrm>
          <a:prstGeom prst="rect">
            <a:avLst/>
          </a:prstGeom>
        </p:spPr>
      </p:pic>
      <p:pic>
        <p:nvPicPr>
          <p:cNvPr id="1303888591" name="Рисунок 130388859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0447" y="4565702"/>
            <a:ext cx="2376552" cy="24359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457200" y="766588"/>
            <a:ext cx="8229600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800" b="1">
                <a:latin typeface="Times New Roman"/>
                <a:ea typeface="Times New Roman"/>
                <a:cs typeface="Times New Roman"/>
              </a:rPr>
              <a:t>Боевое оружие</a:t>
            </a:r>
            <a:br>
              <a:rPr lang="ru-RU" sz="4800" b="1">
                <a:latin typeface="Times New Roman"/>
                <a:ea typeface="Times New Roman"/>
                <a:cs typeface="Times New Roman"/>
              </a:rPr>
            </a:br>
            <a:r>
              <a:rPr lang="ru-RU" sz="4800" b="1">
                <a:latin typeface="Times New Roman"/>
                <a:ea typeface="Times New Roman"/>
                <a:cs typeface="Times New Roman"/>
              </a:rPr>
              <a:t> Преснова Владимира Дмитриевича</a:t>
            </a:r>
            <a:br>
              <a:rPr lang="ru-RU" sz="4800" b="1">
                <a:latin typeface="Times New Roman"/>
                <a:ea typeface="Times New Roman"/>
                <a:cs typeface="Times New Roman"/>
              </a:rPr>
            </a:br>
            <a:r>
              <a:rPr lang="ru-RU" sz="4800" b="1">
                <a:latin typeface="Times New Roman"/>
                <a:ea typeface="Times New Roman"/>
                <a:cs typeface="Times New Roman"/>
              </a:rPr>
              <a:t>82-мм. миномет</a:t>
            </a:r>
            <a:endParaRPr sz="7200">
              <a:latin typeface="Times New Roman"/>
              <a:cs typeface="Times New Roman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16883" y="2835309"/>
            <a:ext cx="4077176" cy="3669459"/>
          </a:xfrm>
          <a:prstGeom prst="rect">
            <a:avLst/>
          </a:prstGeom>
        </p:spPr>
      </p:pic>
      <p:pic>
        <p:nvPicPr>
          <p:cNvPr id="2113323332" name="Рисунок 21133233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68373" y="3045391"/>
            <a:ext cx="4313412" cy="31980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457200" y="107165"/>
            <a:ext cx="8229600" cy="1143000"/>
          </a:xfrm>
        </p:spPr>
        <p:txBody>
          <a:bodyPr>
            <a:normAutofit/>
          </a:bodyPr>
          <a:lstStyle/>
          <a:p>
            <a:pPr indent="457200" algn="just">
              <a:defRPr/>
            </a:pPr>
            <a:r>
              <a:rPr lang="ru-RU" sz="2400" b="1">
                <a:latin typeface="Times New Roman"/>
                <a:ea typeface="Times New Roman"/>
                <a:cs typeface="Times New Roman"/>
              </a:rPr>
              <a:t>Установить миномет можно было где угодно:в поле, в развалинах зданий, в ямах и окопах</a:t>
            </a:r>
            <a:endParaRPr b="1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37392" y="1250165"/>
            <a:ext cx="4264503" cy="2963829"/>
          </a:xfrm>
          <a:prstGeom prst="rect">
            <a:avLst/>
          </a:prstGeom>
          <a:noFill/>
        </p:spPr>
      </p:pic>
      <p:pic>
        <p:nvPicPr>
          <p:cNvPr id="1984662108" name="Picture 2"/>
          <p:cNvPicPr>
            <a:picLocks noGrp="1"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58599" y="2878006"/>
            <a:ext cx="4309526" cy="2860448"/>
          </a:xfrm>
          <a:prstGeom prst="rect">
            <a:avLst/>
          </a:prstGeom>
          <a:noFill/>
        </p:spPr>
      </p:pic>
      <p:sp>
        <p:nvSpPr>
          <p:cNvPr id="2046450028" name="TextBox 2046450027"/>
          <p:cNvSpPr txBox="1"/>
          <p:nvPr/>
        </p:nvSpPr>
        <p:spPr bwMode="auto">
          <a:xfrm>
            <a:off x="4572000" y="1250165"/>
            <a:ext cx="4496377" cy="1463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indent="457200" algn="just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Боевой расчет мог быстро перемещаться с места на место. Погрузив миномет на площадку с колесами, минометный расчет быстро перемещался с места на место.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496207929" name="Picture 2"/>
          <p:cNvPicPr>
            <a:picLocks noGrp="1" noChangeAspect="1" noChangeArrowheads="1"/>
          </p:cNvPicPr>
          <p:nvPr/>
        </p:nvPicPr>
        <p:blipFill>
          <a:blip r:embed="rId5"/>
          <a:srcRect l="2199" t="1877" r="1538" b="10703"/>
          <a:stretch/>
        </p:blipFill>
        <p:spPr bwMode="auto">
          <a:xfrm>
            <a:off x="189477" y="4405068"/>
            <a:ext cx="4176345" cy="2356207"/>
          </a:xfrm>
          <a:prstGeom prst="rect">
            <a:avLst/>
          </a:prstGeom>
          <a:noFill/>
        </p:spPr>
      </p:pic>
      <p:sp>
        <p:nvSpPr>
          <p:cNvPr id="1186213182" name="Заголовок 1"/>
          <p:cNvSpPr>
            <a:spLocks noGrp="1"/>
          </p:cNvSpPr>
          <p:nvPr/>
        </p:nvSpPr>
        <p:spPr bwMode="auto">
          <a:xfrm>
            <a:off x="4724559" y="5855314"/>
            <a:ext cx="4343818" cy="83311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80000" lnSpcReduction="20000"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>
                <a:latin typeface="Times New Roman"/>
                <a:ea typeface="Times New Roman"/>
                <a:cs typeface="Times New Roman"/>
              </a:rPr>
              <a:t>Миномет-страшное оружие.</a:t>
            </a:r>
          </a:p>
          <a:p>
            <a:pPr>
              <a:defRPr/>
            </a:pPr>
            <a:r>
              <a:rPr lang="ru-RU" sz="2800">
                <a:latin typeface="Times New Roman"/>
                <a:ea typeface="Times New Roman"/>
                <a:cs typeface="Times New Roman"/>
              </a:rPr>
              <a:t> От навесного огня трудно спастись даже в окопе или ином укрытии.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alphaModFix amt="23000"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183845" y="269853"/>
            <a:ext cx="7636963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defRPr/>
            </a:pPr>
            <a:r>
              <a:rPr lang="ru-RU" b="0">
                <a:latin typeface="Times New Roman"/>
                <a:ea typeface="Times New Roman"/>
                <a:cs typeface="Times New Roman"/>
              </a:rPr>
              <a:t>В середине сентября 1944 года на дальних подступах к городу Орадеа-Маре (Орадя, Румыния) старший сержант Преснов вместе с расчётом, отбивая контратаки противника, уничтожил более 20 вражеских солдат и подавил 2 пулемётные точки. </a:t>
            </a:r>
            <a:endParaRPr b="0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3488" y="1596273"/>
            <a:ext cx="8240127" cy="45112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7534256" y="1680009"/>
            <a:ext cx="875490" cy="274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>
                <a:latin typeface="Times New Roman"/>
                <a:ea typeface="Times New Roman"/>
                <a:cs typeface="Times New Roman"/>
              </a:rPr>
              <a:t>Из архива: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405638519" name="TextBox 1405638518"/>
          <p:cNvSpPr txBox="1"/>
          <p:nvPr/>
        </p:nvSpPr>
        <p:spPr bwMode="auto">
          <a:xfrm>
            <a:off x="245074" y="6107546"/>
            <a:ext cx="8854008" cy="6404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Там был ранен, но с поля боя не ушёл. </a:t>
            </a:r>
          </a:p>
          <a:p>
            <a:pPr algn="ctr">
              <a:defRPr/>
            </a:pPr>
            <a:r>
              <a:rPr lang="ru-RU" b="1">
                <a:latin typeface="Times New Roman"/>
                <a:ea typeface="Times New Roman"/>
                <a:cs typeface="Times New Roman"/>
              </a:rPr>
              <a:t>За этот подвиг он был представлен к награждению орденом Славы </a:t>
            </a:r>
            <a:r>
              <a:rPr lang="en-US" b="1">
                <a:latin typeface="Times New Roman"/>
                <a:ea typeface="Times New Roman"/>
                <a:cs typeface="Times New Roman"/>
              </a:rPr>
              <a:t>III</a:t>
            </a:r>
            <a:r>
              <a:rPr lang="ru-RU" b="1">
                <a:latin typeface="Times New Roman"/>
                <a:ea typeface="Times New Roman"/>
                <a:cs typeface="Times New Roman"/>
              </a:rPr>
              <a:t> степени.</a:t>
            </a:r>
            <a:endParaRPr b="1">
              <a:latin typeface="Times New Roman"/>
              <a:cs typeface="Times New Roman"/>
            </a:endParaRPr>
          </a:p>
        </p:txBody>
      </p:sp>
      <p:pic>
        <p:nvPicPr>
          <p:cNvPr id="1804185566" name="Рисунок 1804185565"/>
          <p:cNvPicPr>
            <a:picLocks noChangeAspect="1"/>
          </p:cNvPicPr>
          <p:nvPr/>
        </p:nvPicPr>
        <p:blipFill>
          <a:blip r:embed="rId4"/>
          <a:srcRect l="65030" t="7968" r="1545"/>
          <a:stretch/>
        </p:blipFill>
        <p:spPr bwMode="auto">
          <a:xfrm>
            <a:off x="349745" y="146538"/>
            <a:ext cx="727918" cy="14497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887</Words>
  <Application>Microsoft Office PowerPoint</Application>
  <DocSecurity>0</DocSecurity>
  <PresentationFormat>Экран (4:3)</PresentationFormat>
  <Paragraphs>66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Январь 1943 года-призыв в Красную Армию. Получение военной специальности. </vt:lpstr>
      <vt:lpstr>Презентация PowerPoint</vt:lpstr>
      <vt:lpstr>Боевое оружие  Преснова Владимира Дмитриевича 82-мм. миномет</vt:lpstr>
      <vt:lpstr>Установить миномет можно было где угодно:в поле, в развалинах зданий, в ямах и окопах</vt:lpstr>
      <vt:lpstr>Презентация PowerPoint</vt:lpstr>
      <vt:lpstr>Презентация PowerPoint</vt:lpstr>
      <vt:lpstr>Презентация PowerPoint</vt:lpstr>
      <vt:lpstr>Бои за город Брно.</vt:lpstr>
      <vt:lpstr>Презентация PowerPoint</vt:lpstr>
      <vt:lpstr>Встреча с сыном В.Д. Преснова Виктором Владимировичем. Сельская школа май 2022г.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Алёша</dc:creator>
  <cp:keywords/>
  <dc:description/>
  <cp:lastModifiedBy>EVA</cp:lastModifiedBy>
  <cp:revision>145</cp:revision>
  <dcterms:created xsi:type="dcterms:W3CDTF">2016-02-14T07:55:58Z</dcterms:created>
  <dcterms:modified xsi:type="dcterms:W3CDTF">2026-01-05T12:46:31Z</dcterms:modified>
  <cp:category/>
  <dc:identifier/>
  <cp:contentStatus/>
  <dc:language/>
  <cp:version/>
</cp:coreProperties>
</file>