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6" r:id="rId3"/>
    <p:sldId id="265" r:id="rId4"/>
    <p:sldId id="263" r:id="rId5"/>
    <p:sldId id="261" r:id="rId6"/>
    <p:sldId id="257" r:id="rId7"/>
    <p:sldId id="258" r:id="rId8"/>
    <p:sldId id="259" r:id="rId9"/>
    <p:sldId id="260" r:id="rId10"/>
    <p:sldId id="271" r:id="rId11"/>
    <p:sldId id="262" r:id="rId12"/>
    <p:sldId id="269" r:id="rId13"/>
    <p:sldId id="264" r:id="rId14"/>
    <p:sldId id="270" r:id="rId15"/>
    <p:sldId id="268" r:id="rId16"/>
    <p:sldId id="267" r:id="rId17"/>
    <p:sldId id="273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E4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8"/>
    <p:restoredTop sz="94694"/>
  </p:normalViewPr>
  <p:slideViewPr>
    <p:cSldViewPr snapToGrid="0" snapToObjects="1">
      <p:cViewPr varScale="1">
        <p:scale>
          <a:sx n="91" d="100"/>
          <a:sy n="91" d="100"/>
        </p:scale>
        <p:origin x="173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03292-14D6-CD45-87C8-8091269C409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14F57F5-4DC8-6C47-B7B7-82BA5662C2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C06FF9-82F2-F447-BFEA-889E9CD47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778A317-0C5E-2847-B67F-24E4E4921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0B6C4-DD83-B147-B463-4B84D0DDCB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5823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F13C17-31F9-D24B-BA47-51BBFCEA6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8E7D0F1-EC8B-F04B-A287-8C23BA5738D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EAC420-5A8B-FF40-B72E-8B0AF23CD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E6E6F0F-7758-F24C-9B18-EC10F8AB44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C7F700E-FBAC-064C-8611-7BE3C25262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614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66A5186A-9EC7-D344-9396-BC8F942118D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5E4D16B-97D6-6247-B813-89D50B8C4E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88C06F-47B3-7B43-A394-7F44803C78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FE3E9F-7326-9C47-8B75-ED717D596B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CAA1D8F-0D4D-B544-AECB-750044F5D0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812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E3FB12-8981-524D-8AEC-90D75B07E0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AB366E-7229-6E4A-A744-DD2C7094BB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CB1DAA-2502-1749-B827-A071D47F9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4F1204-A2DD-6B43-B19B-9079428C6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C7A99B-248A-3340-A11D-8B973C70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5073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5B1E38-6AAC-3E4B-B90A-84BB7A91C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7B69E7-182C-C44F-B325-3F975BD72E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68CB7A5-93AD-854E-9CCC-6C4F7ECB2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8A558AE-CD4B-5743-B4A6-47700B682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2F08378-9E91-1F44-A075-C90D95203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9600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7F3C99-24B2-DD46-9DBF-4DAC38663C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3B1AD4B-09C0-8A44-AABE-6BBF0B06B04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A2CC954-CD23-AF48-B231-9779D002AE8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4131078-96CD-9D4C-A54E-4DAFC3C26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354A2C-DA62-4644-AAA0-02F5C6508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A0FA15-19E9-FF49-B1D3-7855A478E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9656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42AAA38-99C8-1B4D-B31E-59F2C8B27D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D0455A4-5279-FB48-9C8F-88C99E342C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F01124E-DEDD-334F-9EC8-570411786C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60A203-5CDA-EE43-B539-4C38995947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51EAAE7-64EC-984C-A3D8-39985005A87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5644A89-EAC7-8644-9DEB-767C1842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33B66B0-D28E-CB45-AEC7-8F72677558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DCAD965C-4A40-1443-B620-857BE4A27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730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CAA8F-5B3E-434C-B67A-A03C4097A5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8A7BD8D-5499-424F-99DB-94C10C2356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E6E20A6-EF41-7645-99FD-6F0A60E9C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DDCFDAC-66E5-1E41-909D-A280EDA4F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714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4FD7B0-2C9A-334C-9B57-334207501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19602C-09B1-C64A-B140-895FC80284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6F46B57-DA90-FE46-9613-8077178A9F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2631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249EA5-63CD-EE4F-A8DD-4D4DE425D0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6F5751-483A-4B4E-A02B-732DBD2A50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7AAADA9-5482-5642-9711-8564C036AE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E67DE3D-7328-3044-B37A-A49FE01397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231395-A820-2641-853D-0540A9797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EC488-CE77-D041-A0A0-6CED01131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544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9ABE19-2514-4F4C-B240-35857CC83B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433118A6-D80F-1747-B842-2B450628CD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7FA9B2B-7AE7-7545-8BB8-96402BF539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117FFAE-3362-B04B-953E-F3F5C45F45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E060CB-BE9D-0948-935F-8B754AF2EC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34467-108B-4B42-9385-E02AE04B5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740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3" name="%D0%BF%D0%B5%D1%80%D0%B5%D0%B4 %D0%B2%D0%BE%D0%BF%D1%80%D0%BE%D1%81%D0%BC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audio" Target="../media/audio1.wav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F5F7E9-487F-3D42-B05C-E0DB2007F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3AA37A-908D-484A-BB00-51088A20CE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A1A7386-8027-A148-9CC2-4264FEDEDE7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1EF476-DB3F-7146-BD51-8B2CD6AEB1D4}" type="datetimeFigureOut">
              <a:rPr lang="ru-RU" smtClean="0"/>
              <a:t>15.02.2026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172FEC-50C3-1041-8952-1BB9FD3CF4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1606351-695D-6442-A51F-2605500B9B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70FED8-CB5D-DF4D-8443-B4A8886108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414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13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5" name="%D0%BF%D0%B5%D1%80%D0%B5%D0%B4 %D0%B2%D0%BE%D0%BF%D1%80%D0%BE%D1%81%D0%BC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8.wav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tiff"/><Relationship Id="rId13" Type="http://schemas.openxmlformats.org/officeDocument/2006/relationships/audio" Target="../media/audio1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6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image" Target="../media/image5.tiff"/><Relationship Id="rId5" Type="http://schemas.openxmlformats.org/officeDocument/2006/relationships/audio" Target="../media/audio4.wav"/><Relationship Id="rId10" Type="http://schemas.openxmlformats.org/officeDocument/2006/relationships/image" Target="../media/image4.tiff"/><Relationship Id="rId4" Type="http://schemas.openxmlformats.org/officeDocument/2006/relationships/audio" Target="../media/audio3.wav"/><Relationship Id="rId9" Type="http://schemas.openxmlformats.org/officeDocument/2006/relationships/image" Target="../media/image3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кругленный прямоугольник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7B29865-A0E3-344F-9373-1C3E4881A822}"/>
              </a:ext>
            </a:extLst>
          </p:cNvPr>
          <p:cNvSpPr/>
          <p:nvPr/>
        </p:nvSpPr>
        <p:spPr>
          <a:xfrm>
            <a:off x="9366422" y="5745891"/>
            <a:ext cx="2557848" cy="914400"/>
          </a:xfrm>
          <a:prstGeom prst="roundRect">
            <a:avLst/>
          </a:prstGeom>
          <a:solidFill>
            <a:srgbClr val="5E4172"/>
          </a:solidFill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/>
              <a:t>СТАРТ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24BB8B2-55CC-EC4D-8DD7-E3BD31838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6743" y="510072"/>
            <a:ext cx="6011906" cy="6011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50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 чему Пржевальский проявлял больший интерес в Академии Генштаба?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К естественным наукам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К дипломатии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К военному делу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К политике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16000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1EF8899-0123-DE46-B515-15C28ACAFD4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706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Куда отправился Пржевальский в свою первую экспедицию?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Уссурийский край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Монголию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Китай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Сибирь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4915933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BFBEE52-23CC-854D-93C0-E524D9F247F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9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Кто переживал за жизнь Николая во время экспедиции?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Мать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Отец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Брат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Дед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64000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362B573-3EBD-D84C-A50E-FD9C15EE44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19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С какими опасными животными он столкнулся в Уссурийском крае?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 медведями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 волками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 тиграми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С барсами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1" y="4923142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125000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248330-5937-2B4D-9CD3-DA19F6ED7C2E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491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Какие реки он впервые исследовал у истоков?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Янцзы и Хуанхэ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Енисей и Лена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Волгу и Дон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Амур и Обь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250000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EF711DA-EC62-8848-A9B1-67B95587EC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84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Почему Николай отказался продать свои коллекции англичанам?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Считал, что они должны принадлежать России и науке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Хотел подороже продать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Не доверял иностранцам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Коллекции были повреждены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4" y="4949912"/>
            <a:ext cx="10160086" cy="712564"/>
            <a:chOff x="1006821" y="5848865"/>
            <a:chExt cx="10160086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06821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38AEB02-E06E-4F45-84EC-7EC7120F264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Что отражало преданность Пржевальского науке и цели?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Строгий режим и самоотдача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Желание прославиться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18" y="494374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Стремление к богатству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Поддержка влиятельных людей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11352" y="5848865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317892" y="340842"/>
            <a:ext cx="150829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056215D-F7A5-EB4A-812B-0B41BB38578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412755" y="283174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55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1%84%D0%B8%D0%BD%D0%B0%D0%BB%D1%8C%D0%BD%D1%8B%D0%B8%CC%86 %D0%B2%D0%BE%D0%BF%D1%80%D0%BE%D1%81.wav"/>
          </p:stSnd>
        </p:sndAc>
      </p:transition>
    </mc:Choice>
    <mc:Fallback xmlns="">
      <p:transition spd="slow" advClick="0">
        <p:fade/>
        <p:sndAc>
          <p:stSnd>
            <p:snd r:embed="rId13" name="%D1%84%D0%B8%D0%BD%D0%B0%D0%BB%D1%8C%D0%BD%D1%8B%D0%B8%CC%86 %D0%B2%D0%BE%D0%BF%D1%80%D0%BE%D1%8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F8346F-9D61-3C48-8517-B3B7E32AA1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903" y="2463033"/>
            <a:ext cx="9567668" cy="1931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64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7%D0%B0%D1%81%D1%82%D0%B0%D0%B2%D0%BA%D0%B0_2.wav"/>
          </p:stSnd>
        </p:sndAc>
      </p:transition>
    </mc:Choice>
    <mc:Fallback xmlns="">
      <p:transition spd="slow" advClick="0">
        <p:fade/>
        <p:sndAc>
          <p:stSnd>
            <p:snd r:embed="rId4" name="%D0%B7%D0%B0%D1%81%D1%82%D0%B0%D0%B2%D0%BA%D0%B0_2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родился Николай Пржевальский?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Смоленском крае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Киеве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Московской губернии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Тверской области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</a:t>
            </a:r>
            <a:endParaRPr lang="ru-RU" sz="2400" b="1" dirty="0"/>
          </a:p>
        </p:txBody>
      </p:sp>
      <p:pic>
        <p:nvPicPr>
          <p:cNvPr id="3" name="Рисунок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4AA09F2-F56A-6840-B539-3FEE7429F1A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188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какой семье родился Пржевальский?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семье штабс-капитана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семье крестьянина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семье учёного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семье купца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B35441-E1E6-1A4C-8BFB-0EB44C4AC807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95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Кто оказал влияние на любовь Пржевальского к природе?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Его дед Алексей Каретников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Его друг детства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Его школьный учитель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53001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Его сослуживец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8864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300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BEBA7A5-C481-9B44-BED3-AA4374CFAE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580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Где Николай провёл детство, обучаясь выживанию в природе?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Отрадном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Смоленске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</a:t>
            </a:r>
            <a:r>
              <a:rPr lang="ru-RU" sz="2400" b="1" dirty="0" err="1"/>
              <a:t>Кимборове</a:t>
            </a:r>
            <a:endParaRPr lang="ru-RU" sz="2400" b="1" dirty="0"/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Варшаве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3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500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5120D73-6602-BB44-9319-B5A5B2D917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65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 каком возрасте Пржевальский убил свою первую лисицу?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25095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12 лет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11 лет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10 лет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8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14 лет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0627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1000</a:t>
            </a:r>
            <a:endParaRPr lang="ru-RU" sz="2400" b="1" dirty="0"/>
          </a:p>
        </p:txBody>
      </p:sp>
      <p:pic>
        <p:nvPicPr>
          <p:cNvPr id="32" name="Рисунок 3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2E0765D-7352-D641-8002-E86A0C189E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417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Какие предметы давались ему особенно трудно?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47938" y="586225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Математика и Физика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Французский язык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8" y="493653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История и Литература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102509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География и Биология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493653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2000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E7622DD-DD32-DF4F-A1F8-2E95AB57BDC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26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Во сколько Николай Пржевальский вставал во время учёбы в юнкерском училище?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6666213" y="492829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 4 утра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5" y="584886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В 6 утра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1006820" y="4958160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В 5 утра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В 7 утра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5" y="5847618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4000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0335E94-B36D-4A4D-BB4A-1D666D9F327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01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E03148DD-BC21-574E-BDC3-11346E0C5E98}"/>
              </a:ext>
            </a:extLst>
          </p:cNvPr>
          <p:cNvCxnSpPr>
            <a:cxnSpLocks/>
          </p:cNvCxnSpPr>
          <p:nvPr/>
        </p:nvCxnSpPr>
        <p:spPr>
          <a:xfrm flipH="1">
            <a:off x="0" y="5284574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78CDAF15-8A0D-8A47-8D05-B9CE9F6A5BB5}"/>
              </a:ext>
            </a:extLst>
          </p:cNvPr>
          <p:cNvCxnSpPr>
            <a:cxnSpLocks/>
          </p:cNvCxnSpPr>
          <p:nvPr/>
        </p:nvCxnSpPr>
        <p:spPr>
          <a:xfrm flipH="1">
            <a:off x="0" y="6205147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99DCF72C-3B45-C94B-828E-8F2B0CA7A2D8}"/>
              </a:ext>
            </a:extLst>
          </p:cNvPr>
          <p:cNvGrpSpPr/>
          <p:nvPr/>
        </p:nvGrpSpPr>
        <p:grpSpPr>
          <a:xfrm>
            <a:off x="-87012" y="3595816"/>
            <a:ext cx="12279012" cy="1112108"/>
            <a:chOff x="-87012" y="3595816"/>
            <a:chExt cx="12279012" cy="1112108"/>
          </a:xfrm>
        </p:grpSpPr>
        <p:cxnSp>
          <p:nvCxnSpPr>
            <p:cNvPr id="9" name="Прямая соединительная линия 8">
              <a:extLst>
                <a:ext uri="{FF2B5EF4-FFF2-40B4-BE49-F238E27FC236}">
                  <a16:creationId xmlns:a16="http://schemas.microsoft.com/office/drawing/2014/main" id="{9764D30A-C16E-804E-9192-F6CBC531882E}"/>
                </a:ext>
              </a:extLst>
            </p:cNvPr>
            <p:cNvCxnSpPr>
              <a:stCxn id="7" idx="8"/>
            </p:cNvCxnSpPr>
            <p:nvPr/>
          </p:nvCxnSpPr>
          <p:spPr>
            <a:xfrm flipH="1">
              <a:off x="-87012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>
              <a:extLst>
                <a:ext uri="{FF2B5EF4-FFF2-40B4-BE49-F238E27FC236}">
                  <a16:creationId xmlns:a16="http://schemas.microsoft.com/office/drawing/2014/main" id="{6962C412-9041-924F-B41C-1DA59BC0CB3A}"/>
                </a:ext>
              </a:extLst>
            </p:cNvPr>
            <p:cNvCxnSpPr/>
            <p:nvPr/>
          </p:nvCxnSpPr>
          <p:spPr>
            <a:xfrm flipH="1">
              <a:off x="9967784" y="4151870"/>
              <a:ext cx="222421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Полилиния 6">
              <a:extLst>
                <a:ext uri="{FF2B5EF4-FFF2-40B4-BE49-F238E27FC236}">
                  <a16:creationId xmlns:a16="http://schemas.microsoft.com/office/drawing/2014/main" id="{BA0FDDEA-9F1F-8443-9BBF-8C5061FA60D6}"/>
                </a:ext>
              </a:extLst>
            </p:cNvPr>
            <p:cNvSpPr/>
            <p:nvPr/>
          </p:nvSpPr>
          <p:spPr>
            <a:xfrm>
              <a:off x="2137204" y="3595816"/>
              <a:ext cx="7917591" cy="1112108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solidFill>
              <a:srgbClr val="002060"/>
            </a:solidFill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/>
                <a:t>Что Николай чаще всего посещал в Варшаве для самообразования?</a:t>
              </a:r>
            </a:p>
          </p:txBody>
        </p:sp>
      </p:grpSp>
      <p:sp>
        <p:nvSpPr>
          <p:cNvPr id="12" name="Полилиния 11">
            <a:extLst>
              <a:ext uri="{FF2B5EF4-FFF2-40B4-BE49-F238E27FC236}">
                <a16:creationId xmlns:a16="http://schemas.microsoft.com/office/drawing/2014/main" id="{2BC47D81-C1A0-3E4D-8866-39B85FCF27D1}"/>
              </a:ext>
            </a:extLst>
          </p:cNvPr>
          <p:cNvSpPr/>
          <p:nvPr/>
        </p:nvSpPr>
        <p:spPr>
          <a:xfrm>
            <a:off x="1006818" y="58560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В) Музеи и ботанические сады</a:t>
            </a:r>
          </a:p>
        </p:txBody>
      </p:sp>
      <p:sp>
        <p:nvSpPr>
          <p:cNvPr id="15" name="Полилиния 14">
            <a:extLst>
              <a:ext uri="{FF2B5EF4-FFF2-40B4-BE49-F238E27FC236}">
                <a16:creationId xmlns:a16="http://schemas.microsoft.com/office/drawing/2014/main" id="{F4D2D065-7587-E94D-9A7A-E76F7B469A24}"/>
              </a:ext>
            </a:extLst>
          </p:cNvPr>
          <p:cNvSpPr/>
          <p:nvPr/>
        </p:nvSpPr>
        <p:spPr>
          <a:xfrm>
            <a:off x="1025094" y="494991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А) Библиотеки</a:t>
            </a:r>
          </a:p>
        </p:txBody>
      </p:sp>
      <p:sp>
        <p:nvSpPr>
          <p:cNvPr id="16" name="Полилиния 15">
            <a:extLst>
              <a:ext uri="{FF2B5EF4-FFF2-40B4-BE49-F238E27FC236}">
                <a16:creationId xmlns:a16="http://schemas.microsoft.com/office/drawing/2014/main" id="{6AA67C5C-B708-114A-B804-A1F6B096CAAE}"/>
              </a:ext>
            </a:extLst>
          </p:cNvPr>
          <p:cNvSpPr/>
          <p:nvPr/>
        </p:nvSpPr>
        <p:spPr>
          <a:xfrm>
            <a:off x="6647934" y="4934975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Б) Военные парады</a:t>
            </a:r>
          </a:p>
        </p:txBody>
      </p:sp>
      <p:sp>
        <p:nvSpPr>
          <p:cNvPr id="17" name="Полилиния 16">
            <a:extLst>
              <a:ext uri="{FF2B5EF4-FFF2-40B4-BE49-F238E27FC236}">
                <a16:creationId xmlns:a16="http://schemas.microsoft.com/office/drawing/2014/main" id="{5B4E2878-3D07-5045-BCF4-742C6519CDF0}"/>
              </a:ext>
            </a:extLst>
          </p:cNvPr>
          <p:cNvSpPr/>
          <p:nvPr/>
        </p:nvSpPr>
        <p:spPr>
          <a:xfrm>
            <a:off x="6647935" y="5862262"/>
            <a:ext cx="4518969" cy="712564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Г) Театры и концерты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FB019E-E1DC-7540-9859-7D85D5A4C83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38473" y="435931"/>
            <a:ext cx="2715053" cy="2715053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C9E5955-F2CD-B144-B1EF-7A6E7CABEB4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1849" y="296570"/>
            <a:ext cx="1172979" cy="912317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784BC34-7152-E740-A1BF-B341705374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06265" y="296570"/>
            <a:ext cx="1172979" cy="91231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77C76CF-CF5B-EE40-AC59-02341E6EB0D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940681" y="296570"/>
            <a:ext cx="1181865" cy="912317"/>
          </a:xfrm>
          <a:prstGeom prst="rect">
            <a:avLst/>
          </a:prstGeom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E78A4B8B-7AFF-044A-8110-74CEF9C90AED}"/>
              </a:ext>
            </a:extLst>
          </p:cNvPr>
          <p:cNvGrpSpPr/>
          <p:nvPr/>
        </p:nvGrpSpPr>
        <p:grpSpPr>
          <a:xfrm>
            <a:off x="1025091" y="4942480"/>
            <a:ext cx="10141812" cy="712564"/>
            <a:chOff x="1025095" y="5848865"/>
            <a:chExt cx="10141812" cy="712564"/>
          </a:xfrm>
          <a:solidFill>
            <a:srgbClr val="FF0000"/>
          </a:solidFill>
        </p:grpSpPr>
        <p:sp>
          <p:nvSpPr>
            <p:cNvPr id="19" name="Полилиния 18">
              <a:extLst>
                <a:ext uri="{FF2B5EF4-FFF2-40B4-BE49-F238E27FC236}">
                  <a16:creationId xmlns:a16="http://schemas.microsoft.com/office/drawing/2014/main" id="{9A330D46-2A8B-D147-A3DB-DD9D6CAE727D}"/>
                </a:ext>
              </a:extLst>
            </p:cNvPr>
            <p:cNvSpPr/>
            <p:nvPr/>
          </p:nvSpPr>
          <p:spPr>
            <a:xfrm>
              <a:off x="1025095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  <p:sp>
          <p:nvSpPr>
            <p:cNvPr id="25" name="Полилиния 24">
              <a:extLst>
                <a:ext uri="{FF2B5EF4-FFF2-40B4-BE49-F238E27FC236}">
                  <a16:creationId xmlns:a16="http://schemas.microsoft.com/office/drawing/2014/main" id="{966A2233-B6BD-0C4F-8B0D-F78BD3B31CFB}"/>
                </a:ext>
              </a:extLst>
            </p:cNvPr>
            <p:cNvSpPr/>
            <p:nvPr/>
          </p:nvSpPr>
          <p:spPr>
            <a:xfrm>
              <a:off x="6647938" y="5848865"/>
              <a:ext cx="4518969" cy="712564"/>
            </a:xfrm>
            <a:custGeom>
              <a:avLst/>
              <a:gdLst>
                <a:gd name="connsiteX0" fmla="*/ 667264 w 7917591"/>
                <a:gd name="connsiteY0" fmla="*/ 0 h 1112108"/>
                <a:gd name="connsiteX1" fmla="*/ 676532 w 7917591"/>
                <a:gd name="connsiteY1" fmla="*/ 0 h 1112108"/>
                <a:gd name="connsiteX2" fmla="*/ 7241059 w 7917591"/>
                <a:gd name="connsiteY2" fmla="*/ 0 h 1112108"/>
                <a:gd name="connsiteX3" fmla="*/ 7917591 w 7917591"/>
                <a:gd name="connsiteY3" fmla="*/ 556054 h 1112108"/>
                <a:gd name="connsiteX4" fmla="*/ 7241059 w 7917591"/>
                <a:gd name="connsiteY4" fmla="*/ 1112108 h 1112108"/>
                <a:gd name="connsiteX5" fmla="*/ 676532 w 7917591"/>
                <a:gd name="connsiteY5" fmla="*/ 1112108 h 1112108"/>
                <a:gd name="connsiteX6" fmla="*/ 667264 w 7917591"/>
                <a:gd name="connsiteY6" fmla="*/ 1112108 h 1112108"/>
                <a:gd name="connsiteX7" fmla="*/ 667264 w 7917591"/>
                <a:gd name="connsiteY7" fmla="*/ 1104491 h 1112108"/>
                <a:gd name="connsiteX8" fmla="*/ 0 w 7917591"/>
                <a:gd name="connsiteY8" fmla="*/ 556054 h 1112108"/>
                <a:gd name="connsiteX9" fmla="*/ 667264 w 7917591"/>
                <a:gd name="connsiteY9" fmla="*/ 7618 h 1112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17591" h="1112108">
                  <a:moveTo>
                    <a:pt x="667264" y="0"/>
                  </a:moveTo>
                  <a:lnTo>
                    <a:pt x="676532" y="0"/>
                  </a:lnTo>
                  <a:lnTo>
                    <a:pt x="7241059" y="0"/>
                  </a:lnTo>
                  <a:lnTo>
                    <a:pt x="7917591" y="556054"/>
                  </a:lnTo>
                  <a:lnTo>
                    <a:pt x="7241059" y="1112108"/>
                  </a:lnTo>
                  <a:lnTo>
                    <a:pt x="676532" y="1112108"/>
                  </a:lnTo>
                  <a:lnTo>
                    <a:pt x="667264" y="1112108"/>
                  </a:lnTo>
                  <a:lnTo>
                    <a:pt x="667264" y="1104491"/>
                  </a:lnTo>
                  <a:lnTo>
                    <a:pt x="0" y="556054"/>
                  </a:lnTo>
                  <a:lnTo>
                    <a:pt x="667264" y="7618"/>
                  </a:lnTo>
                  <a:close/>
                </a:path>
              </a:pathLst>
            </a:custGeom>
            <a:grpFill/>
            <a:ln w="38100"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2400" b="1" dirty="0"/>
            </a:p>
          </p:txBody>
        </p:sp>
      </p:grpSp>
      <p:sp>
        <p:nvSpPr>
          <p:cNvPr id="30" name="Полилиния 29">
            <a:extLst>
              <a:ext uri="{FF2B5EF4-FFF2-40B4-BE49-F238E27FC236}">
                <a16:creationId xmlns:a16="http://schemas.microsoft.com/office/drawing/2014/main" id="{A3A43C5E-C05E-464A-9D48-AA89277B3D7A}"/>
              </a:ext>
            </a:extLst>
          </p:cNvPr>
          <p:cNvSpPr/>
          <p:nvPr/>
        </p:nvSpPr>
        <p:spPr>
          <a:xfrm>
            <a:off x="10507622" y="340842"/>
            <a:ext cx="1318569" cy="624020"/>
          </a:xfrm>
          <a:custGeom>
            <a:avLst/>
            <a:gdLst>
              <a:gd name="connsiteX0" fmla="*/ 667264 w 7917591"/>
              <a:gd name="connsiteY0" fmla="*/ 0 h 1112108"/>
              <a:gd name="connsiteX1" fmla="*/ 676532 w 7917591"/>
              <a:gd name="connsiteY1" fmla="*/ 0 h 1112108"/>
              <a:gd name="connsiteX2" fmla="*/ 7241059 w 7917591"/>
              <a:gd name="connsiteY2" fmla="*/ 0 h 1112108"/>
              <a:gd name="connsiteX3" fmla="*/ 7917591 w 7917591"/>
              <a:gd name="connsiteY3" fmla="*/ 556054 h 1112108"/>
              <a:gd name="connsiteX4" fmla="*/ 7241059 w 7917591"/>
              <a:gd name="connsiteY4" fmla="*/ 1112108 h 1112108"/>
              <a:gd name="connsiteX5" fmla="*/ 676532 w 7917591"/>
              <a:gd name="connsiteY5" fmla="*/ 1112108 h 1112108"/>
              <a:gd name="connsiteX6" fmla="*/ 667264 w 7917591"/>
              <a:gd name="connsiteY6" fmla="*/ 1112108 h 1112108"/>
              <a:gd name="connsiteX7" fmla="*/ 667264 w 7917591"/>
              <a:gd name="connsiteY7" fmla="*/ 1104491 h 1112108"/>
              <a:gd name="connsiteX8" fmla="*/ 0 w 7917591"/>
              <a:gd name="connsiteY8" fmla="*/ 556054 h 1112108"/>
              <a:gd name="connsiteX9" fmla="*/ 667264 w 7917591"/>
              <a:gd name="connsiteY9" fmla="*/ 7618 h 11121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917591" h="1112108">
                <a:moveTo>
                  <a:pt x="667264" y="0"/>
                </a:moveTo>
                <a:lnTo>
                  <a:pt x="676532" y="0"/>
                </a:lnTo>
                <a:lnTo>
                  <a:pt x="7241059" y="0"/>
                </a:lnTo>
                <a:lnTo>
                  <a:pt x="7917591" y="556054"/>
                </a:lnTo>
                <a:lnTo>
                  <a:pt x="7241059" y="1112108"/>
                </a:lnTo>
                <a:lnTo>
                  <a:pt x="676532" y="1112108"/>
                </a:lnTo>
                <a:lnTo>
                  <a:pt x="667264" y="1112108"/>
                </a:lnTo>
                <a:lnTo>
                  <a:pt x="667264" y="1104491"/>
                </a:lnTo>
                <a:lnTo>
                  <a:pt x="0" y="556054"/>
                </a:lnTo>
                <a:lnTo>
                  <a:pt x="667264" y="7618"/>
                </a:lnTo>
                <a:close/>
              </a:path>
            </a:pathLst>
          </a:custGeom>
          <a:solidFill>
            <a:srgbClr val="002060"/>
          </a:solidFill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8000</a:t>
            </a:r>
            <a:endParaRPr lang="ru-RU" sz="2400" b="1" dirty="0"/>
          </a:p>
        </p:txBody>
      </p:sp>
      <p:pic>
        <p:nvPicPr>
          <p:cNvPr id="27" name="Рисунок 2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593776B-90BA-0E44-B818-D316FDFA1E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575457" y="283186"/>
            <a:ext cx="784654" cy="784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10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>
        <p14:prism/>
        <p:sndAc>
          <p:stSnd>
            <p:snd r:embed="rId2" name="%D0%BF%D0%B5%D1%80%D0%B5%D0%B4 %D0%B2%D0%BE%D0%BF%D1%80%D0%BE%D1%81%D0%BC.wav"/>
          </p:stSnd>
        </p:sndAc>
      </p:transition>
    </mc:Choice>
    <mc:Fallback xmlns="">
      <p:transition spd="slow" advClick="0">
        <p:fade/>
        <p:sndAc>
          <p:stSnd>
            <p:snd r:embed="rId13" name="%D0%BF%D0%B5%D1%80%D0%B5%D0%B4 %D0%B2%D0%BE%D0%BF%D1%80%D0%BE%D1%81%D0%BC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animClr clrSpc="rgb" dir="cw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E300"/>
                                      </p:to>
                                    </p:animClr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%D0%BF%D1%80%D0%B0%D0%B2%D0%BB%D0%B8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%D0%BD%D0%B5%D0%BF%D1%80%D0%B0%D0%B2%D0%B8%D0%BB%D1%8C%D0%BD%D1%8B%D0%B8%CC%86 %D0%BE%D1%82%D0%B2%D0%B5%D1%8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50 %D0%BD%D0%B0 50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44" dur="20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00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%D0%B7%D0%B2%D0%BE%D0%BD%D0%BE%D0%BA %D0%B4%D1%80%D1%83%D0%B3%D1%8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%D0%B2%D0%BE%D0%BF%D1%80%D0%BE%D1%81 %D1%8D%D0%BA%D1%81%D0%BF%D0%B5%D1%80%D1%82%D1%83 (online-audio-converter.com)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Office 2007 - 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</TotalTime>
  <Words>426</Words>
  <Application>Microsoft Office PowerPoint</Application>
  <PresentationFormat>Широкоэкранный</PresentationFormat>
  <Paragraphs>91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Сергей</cp:lastModifiedBy>
  <cp:revision>38</cp:revision>
  <dcterms:created xsi:type="dcterms:W3CDTF">2020-01-13T21:13:53Z</dcterms:created>
  <dcterms:modified xsi:type="dcterms:W3CDTF">2026-02-15T16:14:30Z</dcterms:modified>
</cp:coreProperties>
</file>