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3" d="100"/>
          <a:sy n="93" d="100"/>
        </p:scale>
        <p:origin x="274" y="8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2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4" name="Date Placeholder 2"/>
          <p:cNvSpPr>
            <a:spLocks noGrp="1"/>
          </p:cNvSpPr>
          <p:nvPr>
            <p:ph type="dt" idx="3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18B0BC3-BA50-4D22-2017-34828BCC4838}" type="slidenum">
              <a:rPr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F9B446B-4228-139D-E325-470709C4DE7B}" type="slidenum">
              <a:rPr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6885114-36DD-BD28-7E2E-B2DA5FD34CA4}" type="slidenum">
              <a:rPr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1848735-D2E6-7F44-5D50-BC513A965B6E}" type="slidenum">
              <a:rPr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3E1AF15-5AD3-DE09-1E01-28001646C059}" type="slidenum">
              <a:rPr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EA242AA-5F15-EC28-047D-54A1D7258EC6}" type="slidenum">
              <a:rPr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2F4472A-F2AC-862B-DD92-692E104DA9C0}" type="slidenum">
              <a:rPr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3966177-7CE5-87D8-A840-0F10ED48BD3F}" type="slidenum">
              <a:rPr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A31C3A2-C042-DB5F-4074-0AB1AF553F5E}" type="slidenum">
              <a:rPr/>
              <a:t>17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B4C4CCD-9D04-354D-C9C2-F75245167660}" type="slidenum">
              <a:rPr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E812E06-3D3D-07AA-0BDE-88F7691B5639}" type="slidenum">
              <a:rPr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12F1D30-29AD-ED4E-7E1C-DE637D633460}" type="slidenum">
              <a:rPr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D976AB0-F4B2-4FFF-AB67-0579D6B082C2}" type="slidenum">
              <a:rPr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56CEAE4-BBA8-46CD-2B6A-B3DBB234A7C1}" type="slidenum">
              <a:rPr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B333480-3748-9898-DB9C-F1E5F82CB5BD}" type="slidenum">
              <a:rPr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82888C8-CF6D-E2A3-B05F-0B025CC59C35}" type="slidenum">
              <a:rPr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8221D64-D95E-6018-AE0E-7220A6F1EF2B}" type="slidenum">
              <a:rPr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D1EF476-DB3F-7146-BD51-8B2CD6AEB1D4}" type="datetimeFigureOut">
              <a:rPr lang="ru-RU"/>
              <a:t>05.03.2026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870FED8-CB5D-DF4D-8443-B4A8886108E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D1EF476-DB3F-7146-BD51-8B2CD6AEB1D4}" type="datetimeFigureOut">
              <a:rPr lang="ru-RU"/>
              <a:t>05.03.2026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870FED8-CB5D-DF4D-8443-B4A8886108E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D1EF476-DB3F-7146-BD51-8B2CD6AEB1D4}" type="datetimeFigureOut">
              <a:rPr lang="ru-RU"/>
              <a:t>05.03.2026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870FED8-CB5D-DF4D-8443-B4A8886108E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D1EF476-DB3F-7146-BD51-8B2CD6AEB1D4}" type="datetimeFigureOut">
              <a:rPr lang="ru-RU"/>
              <a:t>05.03.2026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870FED8-CB5D-DF4D-8443-B4A8886108E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D1EF476-DB3F-7146-BD51-8B2CD6AEB1D4}" type="datetimeFigureOut">
              <a:rPr lang="ru-RU"/>
              <a:t>05.03.2026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870FED8-CB5D-DF4D-8443-B4A8886108E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D1EF476-DB3F-7146-BD51-8B2CD6AEB1D4}" type="datetimeFigureOut">
              <a:rPr lang="ru-RU"/>
              <a:t>05.03.2026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870FED8-CB5D-DF4D-8443-B4A8886108E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D1EF476-DB3F-7146-BD51-8B2CD6AEB1D4}" type="datetimeFigureOut">
              <a:rPr lang="ru-RU"/>
              <a:t>05.03.2026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870FED8-CB5D-DF4D-8443-B4A8886108E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D1EF476-DB3F-7146-BD51-8B2CD6AEB1D4}" type="datetimeFigureOut">
              <a:rPr lang="ru-RU"/>
              <a:t>05.03.2026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870FED8-CB5D-DF4D-8443-B4A8886108E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D1EF476-DB3F-7146-BD51-8B2CD6AEB1D4}" type="datetimeFigureOut">
              <a:rPr lang="ru-RU"/>
              <a:t>05.03.2026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870FED8-CB5D-DF4D-8443-B4A8886108E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D1EF476-DB3F-7146-BD51-8B2CD6AEB1D4}" type="datetimeFigureOut">
              <a:rPr lang="ru-RU"/>
              <a:t>05.03.2026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870FED8-CB5D-DF4D-8443-B4A8886108E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D1EF476-DB3F-7146-BD51-8B2CD6AEB1D4}" type="datetimeFigureOut">
              <a:rPr lang="ru-RU"/>
              <a:t>05.03.2026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870FED8-CB5D-DF4D-8443-B4A8886108E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lum/>
          </a:blip>
          <a:srcRect t="10317" b="10317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D1EF476-DB3F-7146-BD51-8B2CD6AEB1D4}" type="datetimeFigureOut">
              <a:rPr lang="ru-RU"/>
              <a:t>05.03.2026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870FED8-CB5D-DF4D-8443-B4A8886108E9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6.png"/><Relationship Id="rId5" Type="http://schemas.openxmlformats.org/officeDocument/2006/relationships/audio" Target="../media/audio3.wav"/><Relationship Id="rId10" Type="http://schemas.openxmlformats.org/officeDocument/2006/relationships/image" Target="../media/image5.png"/><Relationship Id="rId4" Type="http://schemas.openxmlformats.org/officeDocument/2006/relationships/audio" Target="../media/audio2.wav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6.png"/><Relationship Id="rId5" Type="http://schemas.openxmlformats.org/officeDocument/2006/relationships/audio" Target="../media/audio3.wav"/><Relationship Id="rId10" Type="http://schemas.openxmlformats.org/officeDocument/2006/relationships/image" Target="../media/image5.png"/><Relationship Id="rId4" Type="http://schemas.openxmlformats.org/officeDocument/2006/relationships/audio" Target="../media/audio2.wav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6.png"/><Relationship Id="rId5" Type="http://schemas.openxmlformats.org/officeDocument/2006/relationships/audio" Target="../media/audio3.wav"/><Relationship Id="rId10" Type="http://schemas.openxmlformats.org/officeDocument/2006/relationships/image" Target="../media/image5.png"/><Relationship Id="rId4" Type="http://schemas.openxmlformats.org/officeDocument/2006/relationships/audio" Target="../media/audio2.wav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6.png"/><Relationship Id="rId5" Type="http://schemas.openxmlformats.org/officeDocument/2006/relationships/audio" Target="../media/audio3.wav"/><Relationship Id="rId10" Type="http://schemas.openxmlformats.org/officeDocument/2006/relationships/image" Target="../media/image5.png"/><Relationship Id="rId4" Type="http://schemas.openxmlformats.org/officeDocument/2006/relationships/audio" Target="../media/audio2.wav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6.png"/><Relationship Id="rId5" Type="http://schemas.openxmlformats.org/officeDocument/2006/relationships/audio" Target="../media/audio3.wav"/><Relationship Id="rId10" Type="http://schemas.openxmlformats.org/officeDocument/2006/relationships/image" Target="../media/image5.png"/><Relationship Id="rId4" Type="http://schemas.openxmlformats.org/officeDocument/2006/relationships/audio" Target="../media/audio2.wav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6.png"/><Relationship Id="rId5" Type="http://schemas.openxmlformats.org/officeDocument/2006/relationships/audio" Target="../media/audio3.wav"/><Relationship Id="rId10" Type="http://schemas.openxmlformats.org/officeDocument/2006/relationships/image" Target="../media/image5.png"/><Relationship Id="rId4" Type="http://schemas.openxmlformats.org/officeDocument/2006/relationships/audio" Target="../media/audio2.wav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6.png"/><Relationship Id="rId5" Type="http://schemas.openxmlformats.org/officeDocument/2006/relationships/audio" Target="../media/audio3.wav"/><Relationship Id="rId10" Type="http://schemas.openxmlformats.org/officeDocument/2006/relationships/image" Target="../media/image5.png"/><Relationship Id="rId4" Type="http://schemas.openxmlformats.org/officeDocument/2006/relationships/audio" Target="../media/audio2.wav"/><Relationship Id="rId9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6.png"/><Relationship Id="rId5" Type="http://schemas.openxmlformats.org/officeDocument/2006/relationships/audio" Target="../media/audio3.wav"/><Relationship Id="rId10" Type="http://schemas.openxmlformats.org/officeDocument/2006/relationships/image" Target="../media/image5.png"/><Relationship Id="rId4" Type="http://schemas.openxmlformats.org/officeDocument/2006/relationships/audio" Target="../media/audio2.wav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6.png"/><Relationship Id="rId5" Type="http://schemas.openxmlformats.org/officeDocument/2006/relationships/audio" Target="../media/audio3.wav"/><Relationship Id="rId10" Type="http://schemas.openxmlformats.org/officeDocument/2006/relationships/image" Target="../media/image5.png"/><Relationship Id="rId4" Type="http://schemas.openxmlformats.org/officeDocument/2006/relationships/audio" Target="../media/audio2.wav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6.png"/><Relationship Id="rId5" Type="http://schemas.openxmlformats.org/officeDocument/2006/relationships/audio" Target="../media/audio3.wav"/><Relationship Id="rId10" Type="http://schemas.openxmlformats.org/officeDocument/2006/relationships/image" Target="../media/image5.png"/><Relationship Id="rId4" Type="http://schemas.openxmlformats.org/officeDocument/2006/relationships/audio" Target="../media/audio2.wav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6.png"/><Relationship Id="rId5" Type="http://schemas.openxmlformats.org/officeDocument/2006/relationships/audio" Target="../media/audio3.wav"/><Relationship Id="rId10" Type="http://schemas.openxmlformats.org/officeDocument/2006/relationships/image" Target="../media/image5.png"/><Relationship Id="rId4" Type="http://schemas.openxmlformats.org/officeDocument/2006/relationships/audio" Target="../media/audio2.wav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6.png"/><Relationship Id="rId5" Type="http://schemas.openxmlformats.org/officeDocument/2006/relationships/audio" Target="../media/audio3.wav"/><Relationship Id="rId10" Type="http://schemas.openxmlformats.org/officeDocument/2006/relationships/image" Target="../media/image5.png"/><Relationship Id="rId4" Type="http://schemas.openxmlformats.org/officeDocument/2006/relationships/audio" Target="../media/audio2.wav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6.png"/><Relationship Id="rId5" Type="http://schemas.openxmlformats.org/officeDocument/2006/relationships/audio" Target="../media/audio3.wav"/><Relationship Id="rId10" Type="http://schemas.openxmlformats.org/officeDocument/2006/relationships/image" Target="../media/image5.png"/><Relationship Id="rId4" Type="http://schemas.openxmlformats.org/officeDocument/2006/relationships/audio" Target="../media/audio2.wav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6.png"/><Relationship Id="rId5" Type="http://schemas.openxmlformats.org/officeDocument/2006/relationships/audio" Target="../media/audio3.wav"/><Relationship Id="rId10" Type="http://schemas.openxmlformats.org/officeDocument/2006/relationships/image" Target="../media/image5.png"/><Relationship Id="rId4" Type="http://schemas.openxmlformats.org/officeDocument/2006/relationships/audio" Target="../media/audio2.wav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6.png"/><Relationship Id="rId5" Type="http://schemas.openxmlformats.org/officeDocument/2006/relationships/audio" Target="../media/audio3.wav"/><Relationship Id="rId10" Type="http://schemas.openxmlformats.org/officeDocument/2006/relationships/image" Target="../media/image5.png"/><Relationship Id="rId4" Type="http://schemas.openxmlformats.org/officeDocument/2006/relationships/audio" Target="../media/audio2.wav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>
            <a:hlinkClick r:id="" action="ppaction://hlinkshowjump?jump=nextslide"/>
          </p:cNvPr>
          <p:cNvSpPr/>
          <p:nvPr/>
        </p:nvSpPr>
        <p:spPr bwMode="auto">
          <a:xfrm>
            <a:off x="9366422" y="5745891"/>
            <a:ext cx="2557848" cy="914400"/>
          </a:xfrm>
          <a:prstGeom prst="roundRect">
            <a:avLst>
              <a:gd name="adj" fmla="val 16667"/>
            </a:avLst>
          </a:prstGeom>
          <a:solidFill>
            <a:srgbClr val="5E41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4000"/>
              <a:t>СТАРТ</a:t>
            </a:r>
            <a:endParaRPr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AF2D88D-468B-D6D8-29AF-65F09A1F8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1350" y="514350"/>
            <a:ext cx="5829300" cy="5829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/>
    </mc:Choice>
    <mc:Fallback xmlns="" xmlns:m="http://schemas.openxmlformats.org/officeDocument/2006/math" xmlns:w="http://schemas.openxmlformats.org/wordprocessingml/2006/main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/>
          <p:cNvCxnSpPr>
            <a:cxnSpLocks/>
          </p:cNvCxnSpPr>
          <p:nvPr/>
        </p:nvCxnSpPr>
        <p:spPr bwMode="auto"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>
            <a:cxnSpLocks/>
          </p:cNvCxnSpPr>
          <p:nvPr/>
        </p:nvCxnSpPr>
        <p:spPr bwMode="auto"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/>
          <p:cNvGrpSpPr/>
          <p:nvPr/>
        </p:nvGrpSpPr>
        <p:grpSpPr bwMode="auto"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/>
            <p:cNvCxnSpPr>
              <a:cxnSpLocks/>
              <a:stCxn id="7" idx="8"/>
            </p:cNvCxnSpPr>
            <p:nvPr/>
          </p:nvCxnSpPr>
          <p:spPr bwMode="auto"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>
              <a:cxnSpLocks/>
            </p:cNvCxnSpPr>
            <p:nvPr/>
          </p:nvCxnSpPr>
          <p:spPr bwMode="auto"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/>
            <p:cNvSpPr/>
            <p:nvPr/>
          </p:nvSpPr>
          <p:spPr bwMode="auto"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 extrusionOk="0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2400" b="1"/>
                <a:t>Какая реформа была проведена после новгородского обнаружения? </a:t>
              </a:r>
              <a:endParaRPr/>
            </a:p>
          </p:txBody>
        </p:sp>
      </p:grpSp>
      <p:sp>
        <p:nvSpPr>
          <p:cNvPr id="12" name="Полилиния 11"/>
          <p:cNvSpPr/>
          <p:nvPr/>
        </p:nvSpPr>
        <p:spPr bwMode="auto">
          <a:xfrm>
            <a:off x="6666213" y="492829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 extrusionOk="0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/>
              <a:t>Б) Податная</a:t>
            </a:r>
            <a:endParaRPr/>
          </a:p>
        </p:txBody>
      </p:sp>
      <p:sp>
        <p:nvSpPr>
          <p:cNvPr id="15" name="Полилиния 14"/>
          <p:cNvSpPr/>
          <p:nvPr/>
        </p:nvSpPr>
        <p:spPr bwMode="auto">
          <a:xfrm>
            <a:off x="1025091" y="5862261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 extrusionOk="0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/>
              <a:t>В) Земельная</a:t>
            </a:r>
            <a:endParaRPr/>
          </a:p>
        </p:txBody>
      </p:sp>
      <p:sp>
        <p:nvSpPr>
          <p:cNvPr id="16" name="Полилиния 15"/>
          <p:cNvSpPr/>
          <p:nvPr/>
        </p:nvSpPr>
        <p:spPr bwMode="auto">
          <a:xfrm>
            <a:off x="1006820" y="495816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 extrusionOk="0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/>
              <a:t>А) Военная</a:t>
            </a:r>
            <a:endParaRPr/>
          </a:p>
        </p:txBody>
      </p:sp>
      <p:sp>
        <p:nvSpPr>
          <p:cNvPr id="17" name="Полилиния 16"/>
          <p:cNvSpPr/>
          <p:nvPr/>
        </p:nvSpPr>
        <p:spPr bwMode="auto">
          <a:xfrm>
            <a:off x="6647935" y="586226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 extrusionOk="0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/>
              <a:t>Г) Судебная</a:t>
            </a:r>
            <a:endParaRPr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2940680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 bwMode="auto">
          <a:xfrm>
            <a:off x="1006596" y="5867359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/>
            <p:cNvSpPr/>
            <p:nvPr/>
          </p:nvSpPr>
          <p:spPr bwMode="auto"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 extrusionOk="0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2400" b="1"/>
            </a:p>
          </p:txBody>
        </p:sp>
        <p:sp>
          <p:nvSpPr>
            <p:cNvPr id="25" name="Полилиния 24"/>
            <p:cNvSpPr/>
            <p:nvPr/>
          </p:nvSpPr>
          <p:spPr bwMode="auto"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 extrusionOk="0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2400" b="1"/>
            </a:p>
          </p:txBody>
        </p:sp>
      </p:grpSp>
      <p:sp>
        <p:nvSpPr>
          <p:cNvPr id="30" name="Полилиния 29"/>
          <p:cNvSpPr/>
          <p:nvPr/>
        </p:nvSpPr>
        <p:spPr bwMode="auto"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 extrusionOk="0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/>
              <a:t>16000</a:t>
            </a:r>
            <a:endParaRPr lang="ru-RU" sz="2400" b="1"/>
          </a:p>
        </p:txBody>
      </p:sp>
      <p:pic>
        <p:nvPicPr>
          <p:cNvPr id="27" name="Рисунок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5CE840-D32B-C081-39E2-78D9C0ABBFA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00" advClick="0">
        <p:fade/>
      </p:transition>
    </mc:Choice>
    <mc:Fallback xmlns="" xmlns:m="http://schemas.openxmlformats.org/officeDocument/2006/math" xmlns:w="http://schemas.openxmlformats.org/wordprocessingml/2006/main">
      <p:transition spd="slow" advClick="0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/>
          <p:cNvCxnSpPr>
            <a:cxnSpLocks/>
          </p:cNvCxnSpPr>
          <p:nvPr/>
        </p:nvCxnSpPr>
        <p:spPr bwMode="auto"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>
            <a:cxnSpLocks/>
          </p:cNvCxnSpPr>
          <p:nvPr/>
        </p:nvCxnSpPr>
        <p:spPr bwMode="auto"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/>
          <p:cNvGrpSpPr/>
          <p:nvPr/>
        </p:nvGrpSpPr>
        <p:grpSpPr bwMode="auto"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/>
            <p:cNvCxnSpPr>
              <a:cxnSpLocks/>
              <a:stCxn id="7" idx="8"/>
            </p:cNvCxnSpPr>
            <p:nvPr/>
          </p:nvCxnSpPr>
          <p:spPr bwMode="auto"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>
              <a:cxnSpLocks/>
            </p:cNvCxnSpPr>
            <p:nvPr/>
          </p:nvCxnSpPr>
          <p:spPr bwMode="auto"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/>
            <p:cNvSpPr/>
            <p:nvPr/>
          </p:nvSpPr>
          <p:spPr bwMode="auto"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 extrusionOk="0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2400" b="1"/>
                <a:t>При каком правителе Волков достиг пика карьеры и стал генерал-аншефом?</a:t>
              </a:r>
              <a:endParaRPr/>
            </a:p>
          </p:txBody>
        </p:sp>
      </p:grpSp>
      <p:sp>
        <p:nvSpPr>
          <p:cNvPr id="12" name="Полилиния 11"/>
          <p:cNvSpPr/>
          <p:nvPr/>
        </p:nvSpPr>
        <p:spPr bwMode="auto">
          <a:xfrm>
            <a:off x="6647938" y="586225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 extrusionOk="0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/>
              <a:t>Г) При Анне Иоанновне</a:t>
            </a:r>
            <a:endParaRPr/>
          </a:p>
        </p:txBody>
      </p:sp>
      <p:sp>
        <p:nvSpPr>
          <p:cNvPr id="15" name="Полилиния 14"/>
          <p:cNvSpPr/>
          <p:nvPr/>
        </p:nvSpPr>
        <p:spPr bwMode="auto"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 extrusionOk="0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/>
              <a:t>В) При Петре </a:t>
            </a:r>
            <a:r>
              <a:rPr lang="en-US" sz="2400" b="1"/>
              <a:t>I</a:t>
            </a:r>
            <a:endParaRPr/>
          </a:p>
        </p:txBody>
      </p:sp>
      <p:sp>
        <p:nvSpPr>
          <p:cNvPr id="16" name="Полилиния 15"/>
          <p:cNvSpPr/>
          <p:nvPr/>
        </p:nvSpPr>
        <p:spPr bwMode="auto">
          <a:xfrm>
            <a:off x="6647938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 extrusionOk="0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/>
              <a:t>Б) При Екатерине </a:t>
            </a:r>
            <a:r>
              <a:rPr lang="en-US" sz="2400" b="1"/>
              <a:t>I</a:t>
            </a:r>
            <a:endParaRPr/>
          </a:p>
        </p:txBody>
      </p:sp>
      <p:sp>
        <p:nvSpPr>
          <p:cNvPr id="17" name="Полилиния 16"/>
          <p:cNvSpPr/>
          <p:nvPr/>
        </p:nvSpPr>
        <p:spPr bwMode="auto">
          <a:xfrm>
            <a:off x="1025093" y="492829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 extrusionOk="0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/>
              <a:t>А)</a:t>
            </a:r>
            <a:r>
              <a:rPr lang="en-US" sz="2400" b="1"/>
              <a:t> </a:t>
            </a:r>
            <a:r>
              <a:rPr lang="ru-RU" sz="2400" b="1"/>
              <a:t>При Петре </a:t>
            </a:r>
            <a:r>
              <a:rPr lang="en-US" sz="2400" b="1"/>
              <a:t>II</a:t>
            </a:r>
            <a:endParaRPr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2940680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 bwMode="auto">
          <a:xfrm>
            <a:off x="1025094" y="4933813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/>
            <p:cNvSpPr/>
            <p:nvPr/>
          </p:nvSpPr>
          <p:spPr bwMode="auto"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 extrusionOk="0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2400" b="1"/>
            </a:p>
          </p:txBody>
        </p:sp>
        <p:sp>
          <p:nvSpPr>
            <p:cNvPr id="25" name="Полилиния 24"/>
            <p:cNvSpPr/>
            <p:nvPr/>
          </p:nvSpPr>
          <p:spPr bwMode="auto"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 extrusionOk="0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2400" b="1"/>
            </a:p>
          </p:txBody>
        </p:sp>
      </p:grpSp>
      <p:sp>
        <p:nvSpPr>
          <p:cNvPr id="30" name="Полилиния 29"/>
          <p:cNvSpPr/>
          <p:nvPr/>
        </p:nvSpPr>
        <p:spPr bwMode="auto"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 extrusionOk="0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/>
              <a:t>32000</a:t>
            </a:r>
            <a:endParaRPr lang="ru-RU" sz="2400" b="1"/>
          </a:p>
        </p:txBody>
      </p:sp>
      <p:pic>
        <p:nvPicPr>
          <p:cNvPr id="27" name="Рисунок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ECC65DD-F9BE-3F80-9197-A07F1F46A98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00" advClick="0">
        <p:fade/>
      </p:transition>
    </mc:Choice>
    <mc:Fallback xmlns="" xmlns:m="http://schemas.openxmlformats.org/officeDocument/2006/math" xmlns:w="http://schemas.openxmlformats.org/wordprocessingml/2006/main">
      <p:transition spd="slow" advClick="0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/>
          <p:cNvCxnSpPr>
            <a:cxnSpLocks/>
          </p:cNvCxnSpPr>
          <p:nvPr/>
        </p:nvCxnSpPr>
        <p:spPr bwMode="auto"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>
            <a:cxnSpLocks/>
          </p:cNvCxnSpPr>
          <p:nvPr/>
        </p:nvCxnSpPr>
        <p:spPr bwMode="auto"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/>
          <p:cNvGrpSpPr/>
          <p:nvPr/>
        </p:nvGrpSpPr>
        <p:grpSpPr bwMode="auto"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/>
            <p:cNvCxnSpPr>
              <a:cxnSpLocks/>
              <a:stCxn id="7" idx="8"/>
            </p:cNvCxnSpPr>
            <p:nvPr/>
          </p:nvCxnSpPr>
          <p:spPr bwMode="auto"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>
              <a:cxnSpLocks/>
            </p:cNvCxnSpPr>
            <p:nvPr/>
          </p:nvCxnSpPr>
          <p:spPr bwMode="auto"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/>
            <p:cNvSpPr/>
            <p:nvPr/>
          </p:nvSpPr>
          <p:spPr bwMode="auto"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 extrusionOk="0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2400" b="1"/>
                <a:t>Какой принцип лучше всего характеризует деятельность Волкова как следователя?</a:t>
              </a:r>
              <a:endParaRPr/>
            </a:p>
          </p:txBody>
        </p:sp>
      </p:grpSp>
      <p:sp>
        <p:nvSpPr>
          <p:cNvPr id="12" name="Полилиния 11"/>
          <p:cNvSpPr/>
          <p:nvPr/>
        </p:nvSpPr>
        <p:spPr bwMode="auto">
          <a:xfrm>
            <a:off x="1025095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 extrusionOk="0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/>
              <a:t>А) Осторожность</a:t>
            </a:r>
            <a:endParaRPr/>
          </a:p>
        </p:txBody>
      </p:sp>
      <p:sp>
        <p:nvSpPr>
          <p:cNvPr id="15" name="Полилиния 14"/>
          <p:cNvSpPr/>
          <p:nvPr/>
        </p:nvSpPr>
        <p:spPr bwMode="auto"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 extrusionOk="0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/>
              <a:t>В) Жёсткость управления</a:t>
            </a:r>
            <a:endParaRPr/>
          </a:p>
        </p:txBody>
      </p:sp>
      <p:sp>
        <p:nvSpPr>
          <p:cNvPr id="16" name="Полилиния 15"/>
          <p:cNvSpPr/>
          <p:nvPr/>
        </p:nvSpPr>
        <p:spPr bwMode="auto">
          <a:xfrm>
            <a:off x="6647938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 extrusionOk="0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/>
              <a:t>Б) Неподкупность и честность</a:t>
            </a:r>
            <a:endParaRPr/>
          </a:p>
        </p:txBody>
      </p:sp>
      <p:sp>
        <p:nvSpPr>
          <p:cNvPr id="17" name="Полилиния 16"/>
          <p:cNvSpPr/>
          <p:nvPr/>
        </p:nvSpPr>
        <p:spPr bwMode="auto">
          <a:xfrm>
            <a:off x="6647938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 extrusionOk="0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/>
              <a:t>Г) Строгость наказаний</a:t>
            </a:r>
            <a:endParaRPr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2940680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 bwMode="auto">
          <a:xfrm>
            <a:off x="1015847" y="5850966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/>
            <p:cNvSpPr/>
            <p:nvPr/>
          </p:nvSpPr>
          <p:spPr bwMode="auto"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 extrusionOk="0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2400" b="1"/>
            </a:p>
          </p:txBody>
        </p:sp>
        <p:sp>
          <p:nvSpPr>
            <p:cNvPr id="25" name="Полилиния 24"/>
            <p:cNvSpPr/>
            <p:nvPr/>
          </p:nvSpPr>
          <p:spPr bwMode="auto"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 extrusionOk="0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2400" b="1"/>
            </a:p>
          </p:txBody>
        </p:sp>
      </p:grpSp>
      <p:sp>
        <p:nvSpPr>
          <p:cNvPr id="30" name="Полилиния 29"/>
          <p:cNvSpPr/>
          <p:nvPr/>
        </p:nvSpPr>
        <p:spPr bwMode="auto"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 extrusionOk="0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/>
              <a:t>64000</a:t>
            </a:r>
            <a:endParaRPr lang="ru-RU" sz="2400" b="1"/>
          </a:p>
        </p:txBody>
      </p:sp>
      <p:pic>
        <p:nvPicPr>
          <p:cNvPr id="27" name="Рисунок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07FC96-83BB-D897-0005-7B753352879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00" advClick="0">
        <p:fade/>
      </p:transition>
    </mc:Choice>
    <mc:Fallback xmlns="" xmlns:m="http://schemas.openxmlformats.org/officeDocument/2006/math" xmlns:w="http://schemas.openxmlformats.org/wordprocessingml/2006/main">
      <p:transition spd="slow" advClick="0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/>
          <p:cNvCxnSpPr>
            <a:cxnSpLocks/>
          </p:cNvCxnSpPr>
          <p:nvPr/>
        </p:nvCxnSpPr>
        <p:spPr bwMode="auto"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>
            <a:cxnSpLocks/>
          </p:cNvCxnSpPr>
          <p:nvPr/>
        </p:nvCxnSpPr>
        <p:spPr bwMode="auto"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/>
          <p:cNvGrpSpPr/>
          <p:nvPr/>
        </p:nvGrpSpPr>
        <p:grpSpPr bwMode="auto"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/>
            <p:cNvCxnSpPr>
              <a:cxnSpLocks/>
              <a:stCxn id="7" idx="8"/>
            </p:cNvCxnSpPr>
            <p:nvPr/>
          </p:nvCxnSpPr>
          <p:spPr bwMode="auto"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>
              <a:cxnSpLocks/>
            </p:cNvCxnSpPr>
            <p:nvPr/>
          </p:nvCxnSpPr>
          <p:spPr bwMode="auto"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/>
            <p:cNvSpPr/>
            <p:nvPr/>
          </p:nvSpPr>
          <p:spPr bwMode="auto"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 extrusionOk="0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2400" b="1"/>
                <a:t>В каком году Волков был отстранён от службы?</a:t>
              </a:r>
              <a:endParaRPr/>
            </a:p>
          </p:txBody>
        </p:sp>
      </p:grpSp>
      <p:sp>
        <p:nvSpPr>
          <p:cNvPr id="12" name="Полилиния 11"/>
          <p:cNvSpPr/>
          <p:nvPr/>
        </p:nvSpPr>
        <p:spPr bwMode="auto">
          <a:xfrm>
            <a:off x="1006818" y="585607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 extrusionOk="0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/>
              <a:t>В) 1741</a:t>
            </a:r>
            <a:endParaRPr/>
          </a:p>
        </p:txBody>
      </p:sp>
      <p:sp>
        <p:nvSpPr>
          <p:cNvPr id="15" name="Полилиния 14"/>
          <p:cNvSpPr/>
          <p:nvPr/>
        </p:nvSpPr>
        <p:spPr bwMode="auto">
          <a:xfrm>
            <a:off x="1025094" y="493497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 extrusionOk="0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/>
              <a:t>А) 1721</a:t>
            </a:r>
            <a:endParaRPr/>
          </a:p>
        </p:txBody>
      </p:sp>
      <p:sp>
        <p:nvSpPr>
          <p:cNvPr id="16" name="Полилиния 15"/>
          <p:cNvSpPr/>
          <p:nvPr/>
        </p:nvSpPr>
        <p:spPr bwMode="auto">
          <a:xfrm>
            <a:off x="6647933" y="493497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 extrusionOk="0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/>
              <a:t>Б) 1740</a:t>
            </a:r>
            <a:endParaRPr/>
          </a:p>
        </p:txBody>
      </p:sp>
      <p:sp>
        <p:nvSpPr>
          <p:cNvPr id="17" name="Полилиния 16"/>
          <p:cNvSpPr/>
          <p:nvPr/>
        </p:nvSpPr>
        <p:spPr bwMode="auto">
          <a:xfrm>
            <a:off x="6647935" y="586226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 extrusionOk="0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/>
              <a:t>Г) 1750</a:t>
            </a:r>
            <a:endParaRPr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2940680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 bwMode="auto">
          <a:xfrm>
            <a:off x="1006817" y="4928292"/>
            <a:ext cx="10141812" cy="719246"/>
            <a:chOff x="0" y="0"/>
            <a:chExt cx="10141812" cy="719246"/>
          </a:xfrm>
          <a:solidFill>
            <a:srgbClr val="FF0000"/>
          </a:solidFill>
        </p:grpSpPr>
        <p:sp>
          <p:nvSpPr>
            <p:cNvPr id="19" name="Полилиния 18"/>
            <p:cNvSpPr/>
            <p:nvPr/>
          </p:nvSpPr>
          <p:spPr bwMode="auto">
            <a:xfrm>
              <a:off x="0" y="6682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 extrusionOk="0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2400" b="1"/>
            </a:p>
          </p:txBody>
        </p:sp>
        <p:sp>
          <p:nvSpPr>
            <p:cNvPr id="25" name="Полилиния 24"/>
            <p:cNvSpPr/>
            <p:nvPr/>
          </p:nvSpPr>
          <p:spPr bwMode="auto">
            <a:xfrm>
              <a:off x="5622842" y="0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 extrusionOk="0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2400" b="1"/>
            </a:p>
          </p:txBody>
        </p:sp>
      </p:grpSp>
      <p:sp>
        <p:nvSpPr>
          <p:cNvPr id="30" name="Полилиния 29"/>
          <p:cNvSpPr/>
          <p:nvPr/>
        </p:nvSpPr>
        <p:spPr bwMode="auto"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 extrusionOk="0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/>
              <a:t>125000</a:t>
            </a:r>
            <a:endParaRPr lang="ru-RU" sz="2400" b="1"/>
          </a:p>
        </p:txBody>
      </p:sp>
      <p:pic>
        <p:nvPicPr>
          <p:cNvPr id="27" name="Рисунок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D4E8DC-0D93-67E3-170A-CA99D6F1A31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00" advClick="0">
        <p:fade/>
      </p:transition>
    </mc:Choice>
    <mc:Fallback xmlns="" xmlns:m="http://schemas.openxmlformats.org/officeDocument/2006/math" xmlns:w="http://schemas.openxmlformats.org/wordprocessingml/2006/main">
      <p:transition spd="slow" advClick="0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/>
          <p:cNvCxnSpPr>
            <a:cxnSpLocks/>
          </p:cNvCxnSpPr>
          <p:nvPr/>
        </p:nvCxnSpPr>
        <p:spPr bwMode="auto"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>
            <a:cxnSpLocks/>
          </p:cNvCxnSpPr>
          <p:nvPr/>
        </p:nvCxnSpPr>
        <p:spPr bwMode="auto"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/>
          <p:cNvGrpSpPr/>
          <p:nvPr/>
        </p:nvGrpSpPr>
        <p:grpSpPr bwMode="auto"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/>
            <p:cNvCxnSpPr>
              <a:cxnSpLocks/>
              <a:stCxn id="7" idx="8"/>
            </p:cNvCxnSpPr>
            <p:nvPr/>
          </p:nvCxnSpPr>
          <p:spPr bwMode="auto"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>
              <a:cxnSpLocks/>
            </p:cNvCxnSpPr>
            <p:nvPr/>
          </p:nvCxnSpPr>
          <p:spPr bwMode="auto"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/>
            <p:cNvSpPr/>
            <p:nvPr/>
          </p:nvSpPr>
          <p:spPr bwMode="auto"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 extrusionOk="0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2400" b="1"/>
                <a:t>При каком правителе Волков успешно начал и развивал службу?</a:t>
              </a:r>
              <a:endParaRPr/>
            </a:p>
          </p:txBody>
        </p:sp>
      </p:grpSp>
      <p:sp>
        <p:nvSpPr>
          <p:cNvPr id="12" name="Полилиния 11"/>
          <p:cNvSpPr/>
          <p:nvPr/>
        </p:nvSpPr>
        <p:spPr bwMode="auto">
          <a:xfrm>
            <a:off x="6647938" y="586225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 extrusionOk="0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/>
              <a:t>Г) При Петре </a:t>
            </a:r>
            <a:r>
              <a:rPr lang="en-US" sz="2400" b="1"/>
              <a:t>I</a:t>
            </a:r>
            <a:endParaRPr/>
          </a:p>
        </p:txBody>
      </p:sp>
      <p:sp>
        <p:nvSpPr>
          <p:cNvPr id="15" name="Полилиния 14"/>
          <p:cNvSpPr/>
          <p:nvPr/>
        </p:nvSpPr>
        <p:spPr bwMode="auto"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 extrusionOk="0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/>
              <a:t>В) При Екатерине </a:t>
            </a:r>
            <a:r>
              <a:rPr lang="en-US" sz="2400" b="1"/>
              <a:t>I</a:t>
            </a:r>
            <a:endParaRPr/>
          </a:p>
        </p:txBody>
      </p:sp>
      <p:sp>
        <p:nvSpPr>
          <p:cNvPr id="16" name="Полилиния 15"/>
          <p:cNvSpPr/>
          <p:nvPr/>
        </p:nvSpPr>
        <p:spPr bwMode="auto">
          <a:xfrm>
            <a:off x="6647938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 extrusionOk="0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/>
              <a:t>Б) При Петре </a:t>
            </a:r>
            <a:r>
              <a:rPr lang="en-US" sz="2400" b="1"/>
              <a:t>II</a:t>
            </a:r>
            <a:endParaRPr/>
          </a:p>
        </p:txBody>
      </p:sp>
      <p:sp>
        <p:nvSpPr>
          <p:cNvPr id="17" name="Полилиния 16"/>
          <p:cNvSpPr/>
          <p:nvPr/>
        </p:nvSpPr>
        <p:spPr bwMode="auto">
          <a:xfrm>
            <a:off x="1025093" y="492829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 extrusionOk="0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/>
              <a:t>А) При Анне Иоанновне</a:t>
            </a:r>
            <a:endParaRPr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2940680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 bwMode="auto">
          <a:xfrm>
            <a:off x="1025094" y="4951155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/>
            <p:cNvSpPr/>
            <p:nvPr/>
          </p:nvSpPr>
          <p:spPr bwMode="auto"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 extrusionOk="0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2400" b="1"/>
            </a:p>
          </p:txBody>
        </p:sp>
        <p:sp>
          <p:nvSpPr>
            <p:cNvPr id="25" name="Полилиния 24"/>
            <p:cNvSpPr/>
            <p:nvPr/>
          </p:nvSpPr>
          <p:spPr bwMode="auto"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 extrusionOk="0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2400" b="1"/>
            </a:p>
          </p:txBody>
        </p:sp>
      </p:grpSp>
      <p:sp>
        <p:nvSpPr>
          <p:cNvPr id="30" name="Полилиния 29"/>
          <p:cNvSpPr/>
          <p:nvPr/>
        </p:nvSpPr>
        <p:spPr bwMode="auto"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 extrusionOk="0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/>
              <a:t>250000</a:t>
            </a:r>
            <a:endParaRPr lang="ru-RU" sz="2400" b="1"/>
          </a:p>
        </p:txBody>
      </p:sp>
      <p:pic>
        <p:nvPicPr>
          <p:cNvPr id="27" name="Рисунок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7B88A0-A464-E428-D32D-E0ADA66BFF1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00" advClick="0">
        <p:fade/>
      </p:transition>
    </mc:Choice>
    <mc:Fallback xmlns="" xmlns:m="http://schemas.openxmlformats.org/officeDocument/2006/math" xmlns:w="http://schemas.openxmlformats.org/wordprocessingml/2006/main">
      <p:transition spd="slow" advClick="0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/>
          <p:cNvCxnSpPr>
            <a:cxnSpLocks/>
          </p:cNvCxnSpPr>
          <p:nvPr/>
        </p:nvCxnSpPr>
        <p:spPr bwMode="auto"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>
            <a:cxnSpLocks/>
          </p:cNvCxnSpPr>
          <p:nvPr/>
        </p:nvCxnSpPr>
        <p:spPr bwMode="auto"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/>
          <p:cNvGrpSpPr/>
          <p:nvPr/>
        </p:nvGrpSpPr>
        <p:grpSpPr bwMode="auto"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/>
            <p:cNvCxnSpPr>
              <a:cxnSpLocks/>
              <a:stCxn id="7" idx="8"/>
            </p:cNvCxnSpPr>
            <p:nvPr/>
          </p:nvCxnSpPr>
          <p:spPr bwMode="auto"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>
              <a:cxnSpLocks/>
            </p:cNvCxnSpPr>
            <p:nvPr/>
          </p:nvCxnSpPr>
          <p:spPr bwMode="auto"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/>
            <p:cNvSpPr/>
            <p:nvPr/>
          </p:nvSpPr>
          <p:spPr bwMode="auto"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 extrusionOk="0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2400" b="1"/>
                <a:t>Где предположительно покоится Волков?</a:t>
              </a:r>
              <a:endParaRPr/>
            </a:p>
          </p:txBody>
        </p:sp>
      </p:grpSp>
      <p:sp>
        <p:nvSpPr>
          <p:cNvPr id="12" name="Полилиния 11"/>
          <p:cNvSpPr/>
          <p:nvPr/>
        </p:nvSpPr>
        <p:spPr bwMode="auto">
          <a:xfrm>
            <a:off x="1006818" y="585607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 extrusionOk="0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/>
              <a:t>В) В Кузолёво</a:t>
            </a:r>
            <a:endParaRPr/>
          </a:p>
        </p:txBody>
      </p:sp>
      <p:sp>
        <p:nvSpPr>
          <p:cNvPr id="15" name="Полилиния 14"/>
          <p:cNvSpPr/>
          <p:nvPr/>
        </p:nvSpPr>
        <p:spPr bwMode="auto">
          <a:xfrm>
            <a:off x="1025094" y="494991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 extrusionOk="0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/>
              <a:t>А) В Петербурге</a:t>
            </a:r>
            <a:endParaRPr/>
          </a:p>
        </p:txBody>
      </p:sp>
      <p:sp>
        <p:nvSpPr>
          <p:cNvPr id="16" name="Полилиния 15"/>
          <p:cNvSpPr/>
          <p:nvPr/>
        </p:nvSpPr>
        <p:spPr bwMode="auto">
          <a:xfrm>
            <a:off x="6647933" y="493497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 extrusionOk="0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/>
              <a:t>Б) В Москве</a:t>
            </a:r>
            <a:endParaRPr/>
          </a:p>
        </p:txBody>
      </p:sp>
      <p:sp>
        <p:nvSpPr>
          <p:cNvPr id="17" name="Полилиния 16"/>
          <p:cNvSpPr/>
          <p:nvPr/>
        </p:nvSpPr>
        <p:spPr bwMode="auto">
          <a:xfrm>
            <a:off x="6647935" y="586226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 extrusionOk="0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/>
              <a:t>Г) В Новгороде</a:t>
            </a:r>
            <a:endParaRPr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2940680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 bwMode="auto">
          <a:xfrm>
            <a:off x="978855" y="4956886"/>
            <a:ext cx="10160086" cy="712564"/>
            <a:chOff x="1006821" y="5848865"/>
            <a:chExt cx="10160086" cy="712564"/>
          </a:xfrm>
          <a:solidFill>
            <a:srgbClr val="FF0000"/>
          </a:solidFill>
        </p:grpSpPr>
        <p:sp>
          <p:nvSpPr>
            <p:cNvPr id="19" name="Полилиния 18"/>
            <p:cNvSpPr/>
            <p:nvPr/>
          </p:nvSpPr>
          <p:spPr bwMode="auto">
            <a:xfrm>
              <a:off x="1006821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 extrusionOk="0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2400" b="1"/>
            </a:p>
          </p:txBody>
        </p:sp>
        <p:sp>
          <p:nvSpPr>
            <p:cNvPr id="25" name="Полилиния 24"/>
            <p:cNvSpPr/>
            <p:nvPr/>
          </p:nvSpPr>
          <p:spPr bwMode="auto"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 extrusionOk="0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2400" b="1"/>
            </a:p>
          </p:txBody>
        </p:sp>
      </p:grpSp>
      <p:sp>
        <p:nvSpPr>
          <p:cNvPr id="30" name="Полилиния 29"/>
          <p:cNvSpPr/>
          <p:nvPr/>
        </p:nvSpPr>
        <p:spPr bwMode="auto"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 extrusionOk="0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/>
              <a:t>500000</a:t>
            </a:r>
            <a:endParaRPr lang="ru-RU" sz="2400" b="1"/>
          </a:p>
        </p:txBody>
      </p:sp>
      <p:pic>
        <p:nvPicPr>
          <p:cNvPr id="27" name="Рисунок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59CDBD-D460-D2F8-68A9-62DF4DDF0EA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00" advClick="0">
        <p:fade/>
      </p:transition>
    </mc:Choice>
    <mc:Fallback xmlns="" xmlns:m="http://schemas.openxmlformats.org/officeDocument/2006/math" xmlns:w="http://schemas.openxmlformats.org/wordprocessingml/2006/main">
      <p:transition spd="slow" advClick="0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/>
          <p:cNvCxnSpPr>
            <a:cxnSpLocks/>
          </p:cNvCxnSpPr>
          <p:nvPr/>
        </p:nvCxnSpPr>
        <p:spPr bwMode="auto"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>
            <a:cxnSpLocks/>
          </p:cNvCxnSpPr>
          <p:nvPr/>
        </p:nvCxnSpPr>
        <p:spPr bwMode="auto"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/>
          <p:cNvGrpSpPr/>
          <p:nvPr/>
        </p:nvGrpSpPr>
        <p:grpSpPr bwMode="auto"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/>
            <p:cNvCxnSpPr>
              <a:cxnSpLocks/>
              <a:stCxn id="7" idx="8"/>
            </p:cNvCxnSpPr>
            <p:nvPr/>
          </p:nvCxnSpPr>
          <p:spPr bwMode="auto"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>
              <a:cxnSpLocks/>
            </p:cNvCxnSpPr>
            <p:nvPr/>
          </p:nvCxnSpPr>
          <p:spPr bwMode="auto"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/>
            <p:cNvSpPr/>
            <p:nvPr/>
          </p:nvSpPr>
          <p:spPr bwMode="auto"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 extrusionOk="0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2400" b="1"/>
                <a:t>Какими словами можно охарактеризовать основную мысль его эпитафии?</a:t>
              </a:r>
              <a:endParaRPr/>
            </a:p>
          </p:txBody>
        </p:sp>
      </p:grpSp>
      <p:sp>
        <p:nvSpPr>
          <p:cNvPr id="12" name="Полилиния 11"/>
          <p:cNvSpPr/>
          <p:nvPr/>
        </p:nvSpPr>
        <p:spPr bwMode="auto">
          <a:xfrm>
            <a:off x="6666213" y="492829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 extrusionOk="0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/>
              <a:t>Б) Безотлучно служил Отечеству</a:t>
            </a:r>
            <a:endParaRPr/>
          </a:p>
        </p:txBody>
      </p:sp>
      <p:sp>
        <p:nvSpPr>
          <p:cNvPr id="15" name="Полилиния 14"/>
          <p:cNvSpPr/>
          <p:nvPr/>
        </p:nvSpPr>
        <p:spPr bwMode="auto"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 extrusionOk="0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/>
              <a:t>В) Верный друг государя</a:t>
            </a:r>
            <a:endParaRPr/>
          </a:p>
        </p:txBody>
      </p:sp>
      <p:sp>
        <p:nvSpPr>
          <p:cNvPr id="16" name="Полилиния 15"/>
          <p:cNvSpPr/>
          <p:nvPr/>
        </p:nvSpPr>
        <p:spPr bwMode="auto">
          <a:xfrm>
            <a:off x="1006818" y="494374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 extrusionOk="0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/>
              <a:t>А) Верно служил царю</a:t>
            </a:r>
            <a:endParaRPr/>
          </a:p>
        </p:txBody>
      </p:sp>
      <p:sp>
        <p:nvSpPr>
          <p:cNvPr id="17" name="Полилиния 16"/>
          <p:cNvSpPr/>
          <p:nvPr/>
        </p:nvSpPr>
        <p:spPr bwMode="auto">
          <a:xfrm>
            <a:off x="6647935" y="586226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 extrusionOk="0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/>
              <a:t>Г) Мужественный воин</a:t>
            </a:r>
            <a:endParaRPr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2940680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 bwMode="auto">
          <a:xfrm>
            <a:off x="1006379" y="5848863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/>
            <p:cNvSpPr/>
            <p:nvPr/>
          </p:nvSpPr>
          <p:spPr bwMode="auto"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 extrusionOk="0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2400" b="1"/>
            </a:p>
          </p:txBody>
        </p:sp>
        <p:sp>
          <p:nvSpPr>
            <p:cNvPr id="25" name="Полилиния 24"/>
            <p:cNvSpPr/>
            <p:nvPr/>
          </p:nvSpPr>
          <p:spPr bwMode="auto"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 extrusionOk="0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2400" b="1"/>
            </a:p>
          </p:txBody>
        </p:sp>
      </p:grpSp>
      <p:sp>
        <p:nvSpPr>
          <p:cNvPr id="30" name="Полилиния 29"/>
          <p:cNvSpPr/>
          <p:nvPr/>
        </p:nvSpPr>
        <p:spPr bwMode="auto">
          <a:xfrm>
            <a:off x="10317892" y="340842"/>
            <a:ext cx="150829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 extrusionOk="0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/>
              <a:t>1000000</a:t>
            </a:r>
            <a:endParaRPr lang="ru-RU" sz="2400" b="1"/>
          </a:p>
        </p:txBody>
      </p:sp>
      <p:pic>
        <p:nvPicPr>
          <p:cNvPr id="27" name="Рисунок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9412755" y="283174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78EB2D-5DC3-9C53-8A5C-40D399C020D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00" advClick="0">
        <p:fade/>
      </p:transition>
    </mc:Choice>
    <mc:Fallback xmlns="" xmlns:m="http://schemas.openxmlformats.org/officeDocument/2006/math" xmlns:w="http://schemas.openxmlformats.org/wordprocessingml/2006/main">
      <p:transition spd="slow" advClick="0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171903" y="2463033"/>
            <a:ext cx="9567668" cy="19319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00" advClick="0">
        <p:fade/>
      </p:transition>
    </mc:Choice>
    <mc:Fallback xmlns="" xmlns:m="http://schemas.openxmlformats.org/officeDocument/2006/math" xmlns:w="http://schemas.openxmlformats.org/wordprocessingml/2006/main">
      <p:transition spd="slow" advClick="0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/>
          <p:cNvCxnSpPr>
            <a:cxnSpLocks/>
          </p:cNvCxnSpPr>
          <p:nvPr/>
        </p:nvCxnSpPr>
        <p:spPr bwMode="auto"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>
            <a:cxnSpLocks/>
          </p:cNvCxnSpPr>
          <p:nvPr/>
        </p:nvCxnSpPr>
        <p:spPr bwMode="auto"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/>
          <p:cNvGrpSpPr/>
          <p:nvPr/>
        </p:nvGrpSpPr>
        <p:grpSpPr bwMode="auto"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/>
            <p:cNvCxnSpPr>
              <a:cxnSpLocks/>
              <a:stCxn id="7" idx="8"/>
            </p:cNvCxnSpPr>
            <p:nvPr/>
          </p:nvCxnSpPr>
          <p:spPr bwMode="auto"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>
              <a:cxnSpLocks/>
            </p:cNvCxnSpPr>
            <p:nvPr/>
          </p:nvCxnSpPr>
          <p:spPr bwMode="auto"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/>
            <p:cNvSpPr/>
            <p:nvPr/>
          </p:nvSpPr>
          <p:spPr bwMode="auto"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 extrusionOk="0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2400" b="1"/>
                <a:t>В каком году Михаил Яковлевич Волков начал военную службу?</a:t>
              </a:r>
              <a:endParaRPr/>
            </a:p>
          </p:txBody>
        </p:sp>
      </p:grpSp>
      <p:sp>
        <p:nvSpPr>
          <p:cNvPr id="12" name="Полилиния 11"/>
          <p:cNvSpPr/>
          <p:nvPr/>
        </p:nvSpPr>
        <p:spPr bwMode="auto">
          <a:xfrm>
            <a:off x="6647938" y="586225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 extrusionOk="0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/>
              <a:t>Г) 1687</a:t>
            </a:r>
            <a:endParaRPr/>
          </a:p>
        </p:txBody>
      </p:sp>
      <p:sp>
        <p:nvSpPr>
          <p:cNvPr id="15" name="Полилиния 14"/>
          <p:cNvSpPr/>
          <p:nvPr/>
        </p:nvSpPr>
        <p:spPr bwMode="auto"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 extrusionOk="0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/>
              <a:t>В) 1688</a:t>
            </a:r>
            <a:endParaRPr/>
          </a:p>
        </p:txBody>
      </p:sp>
      <p:sp>
        <p:nvSpPr>
          <p:cNvPr id="16" name="Полилиния 15"/>
          <p:cNvSpPr/>
          <p:nvPr/>
        </p:nvSpPr>
        <p:spPr bwMode="auto">
          <a:xfrm>
            <a:off x="6647938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 extrusionOk="0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/>
              <a:t>Б) 1690</a:t>
            </a:r>
            <a:endParaRPr/>
          </a:p>
        </p:txBody>
      </p:sp>
      <p:sp>
        <p:nvSpPr>
          <p:cNvPr id="17" name="Полилиния 16"/>
          <p:cNvSpPr/>
          <p:nvPr/>
        </p:nvSpPr>
        <p:spPr bwMode="auto">
          <a:xfrm>
            <a:off x="1025093" y="492829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 extrusionOk="0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/>
              <a:t>А) 1666</a:t>
            </a:r>
            <a:endParaRPr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2940680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 bwMode="auto">
          <a:xfrm>
            <a:off x="1025092" y="4928292"/>
            <a:ext cx="10141513" cy="712563"/>
            <a:chOff x="0" y="0"/>
            <a:chExt cx="10141513" cy="712563"/>
          </a:xfrm>
          <a:solidFill>
            <a:srgbClr val="FF0000"/>
          </a:solidFill>
        </p:grpSpPr>
        <p:sp>
          <p:nvSpPr>
            <p:cNvPr id="19" name="Полилиния 18"/>
            <p:cNvSpPr/>
            <p:nvPr/>
          </p:nvSpPr>
          <p:spPr bwMode="auto">
            <a:xfrm>
              <a:off x="0" y="0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 extrusionOk="0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2400" b="1"/>
            </a:p>
          </p:txBody>
        </p:sp>
        <p:sp>
          <p:nvSpPr>
            <p:cNvPr id="25" name="Полилиния 24"/>
            <p:cNvSpPr/>
            <p:nvPr/>
          </p:nvSpPr>
          <p:spPr bwMode="auto">
            <a:xfrm>
              <a:off x="5622544" y="0"/>
              <a:ext cx="4518968" cy="712563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 extrusionOk="0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2400" b="1"/>
            </a:p>
          </p:txBody>
        </p:sp>
      </p:grpSp>
      <p:sp>
        <p:nvSpPr>
          <p:cNvPr id="30" name="Полилиния 29"/>
          <p:cNvSpPr/>
          <p:nvPr/>
        </p:nvSpPr>
        <p:spPr bwMode="auto"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 extrusionOk="0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/>
              <a:t>100</a:t>
            </a:r>
            <a:endParaRPr lang="ru-RU" sz="2400" b="1"/>
          </a:p>
        </p:txBody>
      </p:sp>
      <p:pic>
        <p:nvPicPr>
          <p:cNvPr id="3" name="Рисунок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12E0FF4-A156-C552-6F1D-C0C3FAB9407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00" advClick="0">
        <p:fade/>
      </p:transition>
    </mc:Choice>
    <mc:Fallback xmlns="" xmlns:m="http://schemas.openxmlformats.org/officeDocument/2006/math" xmlns:w="http://schemas.openxmlformats.org/wordprocessingml/2006/main">
      <p:transition spd="slow" advClick="0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/>
          <p:cNvCxnSpPr>
            <a:cxnSpLocks/>
          </p:cNvCxnSpPr>
          <p:nvPr/>
        </p:nvCxnSpPr>
        <p:spPr bwMode="auto"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>
            <a:cxnSpLocks/>
          </p:cNvCxnSpPr>
          <p:nvPr/>
        </p:nvCxnSpPr>
        <p:spPr bwMode="auto"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/>
          <p:cNvGrpSpPr/>
          <p:nvPr/>
        </p:nvGrpSpPr>
        <p:grpSpPr bwMode="auto"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/>
            <p:cNvCxnSpPr>
              <a:cxnSpLocks/>
              <a:stCxn id="7" idx="8"/>
            </p:cNvCxnSpPr>
            <p:nvPr/>
          </p:nvCxnSpPr>
          <p:spPr bwMode="auto"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>
              <a:cxnSpLocks/>
            </p:cNvCxnSpPr>
            <p:nvPr/>
          </p:nvCxnSpPr>
          <p:spPr bwMode="auto"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/>
            <p:cNvSpPr/>
            <p:nvPr/>
          </p:nvSpPr>
          <p:spPr bwMode="auto"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 extrusionOk="0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2400" b="1"/>
                <a:t>В каких войсках Волков начал службу?</a:t>
              </a:r>
              <a:endParaRPr/>
            </a:p>
          </p:txBody>
        </p:sp>
      </p:grpSp>
      <p:sp>
        <p:nvSpPr>
          <p:cNvPr id="12" name="Полилиния 11"/>
          <p:cNvSpPr/>
          <p:nvPr/>
        </p:nvSpPr>
        <p:spPr bwMode="auto">
          <a:xfrm>
            <a:off x="972453" y="492829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 extrusionOk="0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/>
              <a:t>А) В потешных полках Петра </a:t>
            </a:r>
            <a:r>
              <a:rPr lang="en-US" sz="2400" b="1"/>
              <a:t>I</a:t>
            </a:r>
            <a:endParaRPr lang="ru-RU" sz="2400" b="1"/>
          </a:p>
        </p:txBody>
      </p:sp>
      <p:sp>
        <p:nvSpPr>
          <p:cNvPr id="15" name="Полилиния 14"/>
          <p:cNvSpPr/>
          <p:nvPr/>
        </p:nvSpPr>
        <p:spPr bwMode="auto"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 extrusionOk="0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/>
              <a:t>В) В гвардейском корпусе</a:t>
            </a:r>
            <a:endParaRPr/>
          </a:p>
        </p:txBody>
      </p:sp>
      <p:sp>
        <p:nvSpPr>
          <p:cNvPr id="16" name="Полилиния 15"/>
          <p:cNvSpPr/>
          <p:nvPr/>
        </p:nvSpPr>
        <p:spPr bwMode="auto">
          <a:xfrm>
            <a:off x="6647938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 extrusionOk="0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/>
              <a:t>Б) В Преображенском полку</a:t>
            </a:r>
            <a:endParaRPr/>
          </a:p>
        </p:txBody>
      </p:sp>
      <p:sp>
        <p:nvSpPr>
          <p:cNvPr id="17" name="Полилиния 16"/>
          <p:cNvSpPr/>
          <p:nvPr/>
        </p:nvSpPr>
        <p:spPr bwMode="auto">
          <a:xfrm>
            <a:off x="6647938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 extrusionOk="0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/>
              <a:t>Г) В артилерии</a:t>
            </a:r>
            <a:endParaRPr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2940680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 bwMode="auto">
          <a:xfrm>
            <a:off x="1025094" y="5863183"/>
            <a:ext cx="10141812" cy="726882"/>
            <a:chOff x="0" y="0"/>
            <a:chExt cx="10141812" cy="726882"/>
          </a:xfrm>
          <a:solidFill>
            <a:srgbClr val="FF0000"/>
          </a:solidFill>
        </p:grpSpPr>
        <p:sp>
          <p:nvSpPr>
            <p:cNvPr id="19" name="Полилиния 18"/>
            <p:cNvSpPr/>
            <p:nvPr/>
          </p:nvSpPr>
          <p:spPr bwMode="auto">
            <a:xfrm>
              <a:off x="0" y="14319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 extrusionOk="0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2400" b="1"/>
            </a:p>
          </p:txBody>
        </p:sp>
        <p:sp>
          <p:nvSpPr>
            <p:cNvPr id="25" name="Полилиния 24"/>
            <p:cNvSpPr/>
            <p:nvPr/>
          </p:nvSpPr>
          <p:spPr bwMode="auto">
            <a:xfrm>
              <a:off x="5622842" y="0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 extrusionOk="0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2400" b="1"/>
            </a:p>
          </p:txBody>
        </p:sp>
      </p:grpSp>
      <p:sp>
        <p:nvSpPr>
          <p:cNvPr id="30" name="Полилиния 29"/>
          <p:cNvSpPr/>
          <p:nvPr/>
        </p:nvSpPr>
        <p:spPr bwMode="auto"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 extrusionOk="0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/>
              <a:t>200</a:t>
            </a:r>
            <a:endParaRPr lang="ru-RU" sz="2400" b="1"/>
          </a:p>
        </p:txBody>
      </p:sp>
      <p:pic>
        <p:nvPicPr>
          <p:cNvPr id="27" name="Рисунок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6B2D71-1888-466F-19CE-3DDDC24B79B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00" advClick="0">
        <p:fade/>
      </p:transition>
    </mc:Choice>
    <mc:Fallback xmlns="" xmlns:m="http://schemas.openxmlformats.org/officeDocument/2006/math" xmlns:w="http://schemas.openxmlformats.org/wordprocessingml/2006/main">
      <p:transition spd="slow" advClick="0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/>
          <p:cNvCxnSpPr>
            <a:cxnSpLocks/>
          </p:cNvCxnSpPr>
          <p:nvPr/>
        </p:nvCxnSpPr>
        <p:spPr bwMode="auto"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>
            <a:cxnSpLocks/>
          </p:cNvCxnSpPr>
          <p:nvPr/>
        </p:nvCxnSpPr>
        <p:spPr bwMode="auto"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/>
          <p:cNvGrpSpPr/>
          <p:nvPr/>
        </p:nvGrpSpPr>
        <p:grpSpPr bwMode="auto"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/>
            <p:cNvCxnSpPr>
              <a:cxnSpLocks/>
              <a:stCxn id="7" idx="8"/>
            </p:cNvCxnSpPr>
            <p:nvPr/>
          </p:nvCxnSpPr>
          <p:spPr bwMode="auto"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>
              <a:cxnSpLocks/>
            </p:cNvCxnSpPr>
            <p:nvPr/>
          </p:nvCxnSpPr>
          <p:spPr bwMode="auto"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/>
            <p:cNvSpPr/>
            <p:nvPr/>
          </p:nvSpPr>
          <p:spPr bwMode="auto"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 extrusionOk="0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2400" b="1"/>
                <a:t>До какого звания Михаил Яковлевич дослужился за первые годы службы?</a:t>
              </a:r>
              <a:endParaRPr/>
            </a:p>
          </p:txBody>
        </p:sp>
      </p:grpSp>
      <p:sp>
        <p:nvSpPr>
          <p:cNvPr id="12" name="Полилиния 11"/>
          <p:cNvSpPr/>
          <p:nvPr/>
        </p:nvSpPr>
        <p:spPr bwMode="auto">
          <a:xfrm>
            <a:off x="6666213" y="492829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 extrusionOk="0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/>
              <a:t>Б) До сержанта</a:t>
            </a:r>
            <a:endParaRPr/>
          </a:p>
        </p:txBody>
      </p:sp>
      <p:sp>
        <p:nvSpPr>
          <p:cNvPr id="15" name="Полилиния 14"/>
          <p:cNvSpPr/>
          <p:nvPr/>
        </p:nvSpPr>
        <p:spPr bwMode="auto"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 extrusionOk="0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/>
              <a:t>В) До генерала</a:t>
            </a:r>
            <a:endParaRPr/>
          </a:p>
        </p:txBody>
      </p:sp>
      <p:sp>
        <p:nvSpPr>
          <p:cNvPr id="16" name="Полилиния 15"/>
          <p:cNvSpPr/>
          <p:nvPr/>
        </p:nvSpPr>
        <p:spPr bwMode="auto">
          <a:xfrm>
            <a:off x="1006820" y="495816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 extrusionOk="0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/>
              <a:t>А) До капитана</a:t>
            </a:r>
            <a:endParaRPr/>
          </a:p>
        </p:txBody>
      </p:sp>
      <p:sp>
        <p:nvSpPr>
          <p:cNvPr id="17" name="Полилиния 16"/>
          <p:cNvSpPr/>
          <p:nvPr/>
        </p:nvSpPr>
        <p:spPr bwMode="auto">
          <a:xfrm>
            <a:off x="6647938" y="5853001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 extrusionOk="0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/>
              <a:t>Г) До полковника</a:t>
            </a:r>
            <a:endParaRPr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2940680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 bwMode="auto">
          <a:xfrm>
            <a:off x="1043289" y="5845151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/>
            <p:cNvSpPr/>
            <p:nvPr/>
          </p:nvSpPr>
          <p:spPr bwMode="auto"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 extrusionOk="0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2400" b="1"/>
            </a:p>
          </p:txBody>
        </p:sp>
        <p:sp>
          <p:nvSpPr>
            <p:cNvPr id="25" name="Полилиния 24"/>
            <p:cNvSpPr/>
            <p:nvPr/>
          </p:nvSpPr>
          <p:spPr bwMode="auto"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 extrusionOk="0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2400" b="1"/>
            </a:p>
          </p:txBody>
        </p:sp>
      </p:grpSp>
      <p:sp>
        <p:nvSpPr>
          <p:cNvPr id="30" name="Полилиния 29"/>
          <p:cNvSpPr/>
          <p:nvPr/>
        </p:nvSpPr>
        <p:spPr bwMode="auto"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 extrusionOk="0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/>
              <a:t>300</a:t>
            </a:r>
            <a:endParaRPr lang="ru-RU" sz="2400" b="1"/>
          </a:p>
        </p:txBody>
      </p:sp>
      <p:pic>
        <p:nvPicPr>
          <p:cNvPr id="27" name="Рисунок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78FFF8-5297-35E5-FD97-4C12507688B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00" advClick="0">
        <p:fade/>
      </p:transition>
    </mc:Choice>
    <mc:Fallback xmlns="" xmlns:m="http://schemas.openxmlformats.org/officeDocument/2006/math" xmlns:w="http://schemas.openxmlformats.org/wordprocessingml/2006/main">
      <p:transition spd="slow" advClick="0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/>
          <p:cNvCxnSpPr>
            <a:cxnSpLocks/>
          </p:cNvCxnSpPr>
          <p:nvPr/>
        </p:nvCxnSpPr>
        <p:spPr bwMode="auto"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>
            <a:cxnSpLocks/>
          </p:cNvCxnSpPr>
          <p:nvPr/>
        </p:nvCxnSpPr>
        <p:spPr bwMode="auto"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/>
          <p:cNvGrpSpPr/>
          <p:nvPr/>
        </p:nvGrpSpPr>
        <p:grpSpPr bwMode="auto"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/>
            <p:cNvCxnSpPr>
              <a:cxnSpLocks/>
              <a:stCxn id="7" idx="8"/>
            </p:cNvCxnSpPr>
            <p:nvPr/>
          </p:nvCxnSpPr>
          <p:spPr bwMode="auto"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>
              <a:cxnSpLocks/>
            </p:cNvCxnSpPr>
            <p:nvPr/>
          </p:nvCxnSpPr>
          <p:spPr bwMode="auto"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/>
            <p:cNvSpPr/>
            <p:nvPr/>
          </p:nvSpPr>
          <p:spPr bwMode="auto"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 extrusionOk="0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2400" b="1"/>
                <a:t>В каком сражении 1700 года Волков получил ранения?</a:t>
              </a:r>
              <a:endParaRPr/>
            </a:p>
          </p:txBody>
        </p:sp>
      </p:grpSp>
      <p:sp>
        <p:nvSpPr>
          <p:cNvPr id="12" name="Полилиния 11"/>
          <p:cNvSpPr/>
          <p:nvPr/>
        </p:nvSpPr>
        <p:spPr bwMode="auto">
          <a:xfrm>
            <a:off x="1025095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 extrusionOk="0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/>
              <a:t>А) Под Нарвой</a:t>
            </a:r>
            <a:endParaRPr/>
          </a:p>
        </p:txBody>
      </p:sp>
      <p:sp>
        <p:nvSpPr>
          <p:cNvPr id="15" name="Полилиния 14"/>
          <p:cNvSpPr/>
          <p:nvPr/>
        </p:nvSpPr>
        <p:spPr bwMode="auto"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 extrusionOk="0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/>
              <a:t>В) В Крымском походе</a:t>
            </a:r>
            <a:endParaRPr/>
          </a:p>
        </p:txBody>
      </p:sp>
      <p:sp>
        <p:nvSpPr>
          <p:cNvPr id="16" name="Полилиния 15"/>
          <p:cNvSpPr/>
          <p:nvPr/>
        </p:nvSpPr>
        <p:spPr bwMode="auto">
          <a:xfrm>
            <a:off x="6647938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 extrusionOk="0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/>
              <a:t>Б) Под Полтавой</a:t>
            </a:r>
            <a:endParaRPr/>
          </a:p>
        </p:txBody>
      </p:sp>
      <p:sp>
        <p:nvSpPr>
          <p:cNvPr id="17" name="Полилиния 16"/>
          <p:cNvSpPr/>
          <p:nvPr/>
        </p:nvSpPr>
        <p:spPr bwMode="auto">
          <a:xfrm>
            <a:off x="6647938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 extrusionOk="0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/>
              <a:t>Г) В Азовском походе</a:t>
            </a:r>
            <a:endParaRPr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2940680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 bwMode="auto">
          <a:xfrm>
            <a:off x="1025094" y="5867860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/>
            <p:cNvSpPr/>
            <p:nvPr/>
          </p:nvSpPr>
          <p:spPr bwMode="auto"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 extrusionOk="0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2400" b="1"/>
            </a:p>
          </p:txBody>
        </p:sp>
        <p:sp>
          <p:nvSpPr>
            <p:cNvPr id="25" name="Полилиния 24"/>
            <p:cNvSpPr/>
            <p:nvPr/>
          </p:nvSpPr>
          <p:spPr bwMode="auto"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 extrusionOk="0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2400" b="1"/>
            </a:p>
          </p:txBody>
        </p:sp>
      </p:grpSp>
      <p:sp>
        <p:nvSpPr>
          <p:cNvPr id="30" name="Полилиния 29"/>
          <p:cNvSpPr/>
          <p:nvPr/>
        </p:nvSpPr>
        <p:spPr bwMode="auto"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 extrusionOk="0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/>
              <a:t>500</a:t>
            </a:r>
            <a:endParaRPr lang="ru-RU" sz="2400" b="1"/>
          </a:p>
        </p:txBody>
      </p:sp>
      <p:pic>
        <p:nvPicPr>
          <p:cNvPr id="27" name="Рисунок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E05E48-0A18-12C2-1A3D-CF4BD5DE3BC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00" advClick="0">
        <p:fade/>
      </p:transition>
    </mc:Choice>
    <mc:Fallback xmlns="" xmlns:m="http://schemas.openxmlformats.org/officeDocument/2006/math" xmlns:w="http://schemas.openxmlformats.org/wordprocessingml/2006/main">
      <p:transition spd="slow" advClick="0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/>
          <p:cNvCxnSpPr>
            <a:cxnSpLocks/>
          </p:cNvCxnSpPr>
          <p:nvPr/>
        </p:nvCxnSpPr>
        <p:spPr bwMode="auto"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>
            <a:cxnSpLocks/>
          </p:cNvCxnSpPr>
          <p:nvPr/>
        </p:nvCxnSpPr>
        <p:spPr bwMode="auto"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/>
          <p:cNvGrpSpPr/>
          <p:nvPr/>
        </p:nvGrpSpPr>
        <p:grpSpPr bwMode="auto"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/>
            <p:cNvCxnSpPr>
              <a:cxnSpLocks/>
              <a:stCxn id="7" idx="8"/>
            </p:cNvCxnSpPr>
            <p:nvPr/>
          </p:nvCxnSpPr>
          <p:spPr bwMode="auto"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>
              <a:cxnSpLocks/>
            </p:cNvCxnSpPr>
            <p:nvPr/>
          </p:nvCxnSpPr>
          <p:spPr bwMode="auto"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/>
            <p:cNvSpPr/>
            <p:nvPr/>
          </p:nvSpPr>
          <p:spPr bwMode="auto"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 extrusionOk="0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2400" b="1"/>
                <a:t>В каком году Волков возглавил майорскую канцелярию?</a:t>
              </a:r>
              <a:endParaRPr/>
            </a:p>
          </p:txBody>
        </p:sp>
      </p:grpSp>
      <p:sp>
        <p:nvSpPr>
          <p:cNvPr id="12" name="Полилиния 11"/>
          <p:cNvSpPr/>
          <p:nvPr/>
        </p:nvSpPr>
        <p:spPr bwMode="auto">
          <a:xfrm>
            <a:off x="1025095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 extrusionOk="0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/>
              <a:t>А) 1717</a:t>
            </a:r>
            <a:endParaRPr/>
          </a:p>
        </p:txBody>
      </p:sp>
      <p:sp>
        <p:nvSpPr>
          <p:cNvPr id="15" name="Полилиния 14"/>
          <p:cNvSpPr/>
          <p:nvPr/>
        </p:nvSpPr>
        <p:spPr bwMode="auto"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 extrusionOk="0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/>
              <a:t>В) 1687</a:t>
            </a:r>
            <a:endParaRPr/>
          </a:p>
        </p:txBody>
      </p:sp>
      <p:sp>
        <p:nvSpPr>
          <p:cNvPr id="16" name="Полилиния 15"/>
          <p:cNvSpPr/>
          <p:nvPr/>
        </p:nvSpPr>
        <p:spPr bwMode="auto">
          <a:xfrm>
            <a:off x="6647938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 extrusionOk="0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/>
              <a:t>Б) 1706</a:t>
            </a:r>
            <a:endParaRPr/>
          </a:p>
        </p:txBody>
      </p:sp>
      <p:sp>
        <p:nvSpPr>
          <p:cNvPr id="17" name="Полилиния 16"/>
          <p:cNvSpPr/>
          <p:nvPr/>
        </p:nvSpPr>
        <p:spPr bwMode="auto">
          <a:xfrm>
            <a:off x="6647938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 extrusionOk="0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/>
              <a:t>Г) 1741</a:t>
            </a:r>
            <a:endParaRPr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2940680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 bwMode="auto">
          <a:xfrm>
            <a:off x="988102" y="5847139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/>
            <p:cNvSpPr/>
            <p:nvPr/>
          </p:nvSpPr>
          <p:spPr bwMode="auto"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 extrusionOk="0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2400" b="1"/>
            </a:p>
          </p:txBody>
        </p:sp>
        <p:sp>
          <p:nvSpPr>
            <p:cNvPr id="25" name="Полилиния 24"/>
            <p:cNvSpPr/>
            <p:nvPr/>
          </p:nvSpPr>
          <p:spPr bwMode="auto"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 extrusionOk="0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2400" b="1"/>
            </a:p>
          </p:txBody>
        </p:sp>
      </p:grpSp>
      <p:sp>
        <p:nvSpPr>
          <p:cNvPr id="30" name="Полилиния 29"/>
          <p:cNvSpPr/>
          <p:nvPr/>
        </p:nvSpPr>
        <p:spPr bwMode="auto"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 extrusionOk="0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/>
              <a:t>1000</a:t>
            </a:r>
            <a:endParaRPr lang="ru-RU" sz="2400" b="1"/>
          </a:p>
        </p:txBody>
      </p:sp>
      <p:pic>
        <p:nvPicPr>
          <p:cNvPr id="32" name="Рисунок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297038-B5ED-A164-F28A-4F4D344EA33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00" advClick="0">
        <p:fade/>
      </p:transition>
    </mc:Choice>
    <mc:Fallback xmlns="" xmlns:m="http://schemas.openxmlformats.org/officeDocument/2006/math" xmlns:w="http://schemas.openxmlformats.org/wordprocessingml/2006/main">
      <p:transition spd="slow" advClick="0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/>
          <p:cNvCxnSpPr>
            <a:cxnSpLocks/>
          </p:cNvCxnSpPr>
          <p:nvPr/>
        </p:nvCxnSpPr>
        <p:spPr bwMode="auto"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>
            <a:cxnSpLocks/>
          </p:cNvCxnSpPr>
          <p:nvPr/>
        </p:nvCxnSpPr>
        <p:spPr bwMode="auto"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/>
          <p:cNvGrpSpPr/>
          <p:nvPr/>
        </p:nvGrpSpPr>
        <p:grpSpPr bwMode="auto"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/>
            <p:cNvCxnSpPr>
              <a:cxnSpLocks/>
              <a:stCxn id="7" idx="8"/>
            </p:cNvCxnSpPr>
            <p:nvPr/>
          </p:nvCxnSpPr>
          <p:spPr bwMode="auto"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>
              <a:cxnSpLocks/>
            </p:cNvCxnSpPr>
            <p:nvPr/>
          </p:nvCxnSpPr>
          <p:spPr bwMode="auto"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/>
            <p:cNvSpPr/>
            <p:nvPr/>
          </p:nvSpPr>
          <p:spPr bwMode="auto"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 extrusionOk="0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2400" b="1"/>
                <a:t>Сколько семёновцев было убито в деле, раскрытом Волковым в 1706 году?</a:t>
              </a:r>
              <a:endParaRPr/>
            </a:p>
          </p:txBody>
        </p:sp>
      </p:grpSp>
      <p:sp>
        <p:nvSpPr>
          <p:cNvPr id="12" name="Полилиния 11"/>
          <p:cNvSpPr/>
          <p:nvPr/>
        </p:nvSpPr>
        <p:spPr bwMode="auto">
          <a:xfrm>
            <a:off x="6647938" y="586225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 extrusionOk="0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/>
              <a:t>Г) 13</a:t>
            </a:r>
            <a:endParaRPr/>
          </a:p>
        </p:txBody>
      </p:sp>
      <p:sp>
        <p:nvSpPr>
          <p:cNvPr id="15" name="Полилиния 14"/>
          <p:cNvSpPr/>
          <p:nvPr/>
        </p:nvSpPr>
        <p:spPr bwMode="auto"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 extrusionOk="0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/>
              <a:t>В) 10</a:t>
            </a:r>
            <a:endParaRPr/>
          </a:p>
        </p:txBody>
      </p:sp>
      <p:sp>
        <p:nvSpPr>
          <p:cNvPr id="16" name="Полилиния 15"/>
          <p:cNvSpPr/>
          <p:nvPr/>
        </p:nvSpPr>
        <p:spPr bwMode="auto">
          <a:xfrm>
            <a:off x="6647938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 extrusionOk="0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/>
              <a:t>Б) 11</a:t>
            </a:r>
            <a:endParaRPr/>
          </a:p>
        </p:txBody>
      </p:sp>
      <p:sp>
        <p:nvSpPr>
          <p:cNvPr id="17" name="Полилиния 16"/>
          <p:cNvSpPr/>
          <p:nvPr/>
        </p:nvSpPr>
        <p:spPr bwMode="auto">
          <a:xfrm>
            <a:off x="1025093" y="492829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 extrusionOk="0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/>
              <a:t>А) 7</a:t>
            </a:r>
            <a:endParaRPr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2940680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 bwMode="auto">
          <a:xfrm>
            <a:off x="1006597" y="4939644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/>
            <p:cNvSpPr/>
            <p:nvPr/>
          </p:nvSpPr>
          <p:spPr bwMode="auto"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 extrusionOk="0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2400" b="1"/>
            </a:p>
          </p:txBody>
        </p:sp>
        <p:sp>
          <p:nvSpPr>
            <p:cNvPr id="25" name="Полилиния 24"/>
            <p:cNvSpPr/>
            <p:nvPr/>
          </p:nvSpPr>
          <p:spPr bwMode="auto"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 extrusionOk="0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2400" b="1"/>
            </a:p>
          </p:txBody>
        </p:sp>
      </p:grpSp>
      <p:sp>
        <p:nvSpPr>
          <p:cNvPr id="30" name="Полилиния 29"/>
          <p:cNvSpPr/>
          <p:nvPr/>
        </p:nvSpPr>
        <p:spPr bwMode="auto"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 extrusionOk="0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/>
              <a:t>2000</a:t>
            </a:r>
            <a:endParaRPr lang="ru-RU" sz="2400" b="1"/>
          </a:p>
        </p:txBody>
      </p:sp>
      <p:pic>
        <p:nvPicPr>
          <p:cNvPr id="27" name="Рисунок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AEA090-6A5B-F23B-A0B2-A4792FBEA55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00" advClick="0">
        <p:fade/>
      </p:transition>
    </mc:Choice>
    <mc:Fallback xmlns="" xmlns:m="http://schemas.openxmlformats.org/officeDocument/2006/math" xmlns:w="http://schemas.openxmlformats.org/wordprocessingml/2006/main">
      <p:transition spd="slow" advClick="0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/>
          <p:cNvCxnSpPr>
            <a:cxnSpLocks/>
          </p:cNvCxnSpPr>
          <p:nvPr/>
        </p:nvCxnSpPr>
        <p:spPr bwMode="auto"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>
            <a:cxnSpLocks/>
          </p:cNvCxnSpPr>
          <p:nvPr/>
        </p:nvCxnSpPr>
        <p:spPr bwMode="auto"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/>
          <p:cNvGrpSpPr/>
          <p:nvPr/>
        </p:nvGrpSpPr>
        <p:grpSpPr bwMode="auto"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/>
            <p:cNvCxnSpPr>
              <a:cxnSpLocks/>
              <a:stCxn id="7" idx="8"/>
            </p:cNvCxnSpPr>
            <p:nvPr/>
          </p:nvCxnSpPr>
          <p:spPr bwMode="auto"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>
              <a:cxnSpLocks/>
            </p:cNvCxnSpPr>
            <p:nvPr/>
          </p:nvCxnSpPr>
          <p:spPr bwMode="auto"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/>
            <p:cNvSpPr/>
            <p:nvPr/>
          </p:nvSpPr>
          <p:spPr bwMode="auto"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 extrusionOk="0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2400" b="1"/>
                <a:t>В какой местности произошло убийство семёновцев?</a:t>
              </a:r>
              <a:endParaRPr/>
            </a:p>
          </p:txBody>
        </p:sp>
      </p:grpSp>
      <p:sp>
        <p:nvSpPr>
          <p:cNvPr id="12" name="Полилиния 11"/>
          <p:cNvSpPr/>
          <p:nvPr/>
        </p:nvSpPr>
        <p:spPr bwMode="auto">
          <a:xfrm>
            <a:off x="6666213" y="492829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 extrusionOk="0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/>
              <a:t>Б) В Беларуси</a:t>
            </a:r>
            <a:endParaRPr/>
          </a:p>
        </p:txBody>
      </p:sp>
      <p:sp>
        <p:nvSpPr>
          <p:cNvPr id="15" name="Полилиния 14"/>
          <p:cNvSpPr/>
          <p:nvPr/>
        </p:nvSpPr>
        <p:spPr bwMode="auto"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 extrusionOk="0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/>
              <a:t>В) В Европе</a:t>
            </a:r>
            <a:endParaRPr/>
          </a:p>
        </p:txBody>
      </p:sp>
      <p:sp>
        <p:nvSpPr>
          <p:cNvPr id="16" name="Полилиния 15"/>
          <p:cNvSpPr/>
          <p:nvPr/>
        </p:nvSpPr>
        <p:spPr bwMode="auto">
          <a:xfrm>
            <a:off x="1006820" y="495816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 extrusionOk="0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/>
              <a:t>А) В Москве</a:t>
            </a:r>
            <a:endParaRPr/>
          </a:p>
        </p:txBody>
      </p:sp>
      <p:sp>
        <p:nvSpPr>
          <p:cNvPr id="17" name="Полилиния 16"/>
          <p:cNvSpPr/>
          <p:nvPr/>
        </p:nvSpPr>
        <p:spPr bwMode="auto">
          <a:xfrm>
            <a:off x="6647935" y="586226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 extrusionOk="0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/>
              <a:t>Г) В Новгороде</a:t>
            </a:r>
            <a:endParaRPr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2940680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 bwMode="auto">
          <a:xfrm>
            <a:off x="1016064" y="5876606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/>
            <p:cNvSpPr/>
            <p:nvPr/>
          </p:nvSpPr>
          <p:spPr bwMode="auto"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 extrusionOk="0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2400" b="1"/>
            </a:p>
          </p:txBody>
        </p:sp>
        <p:sp>
          <p:nvSpPr>
            <p:cNvPr id="25" name="Полилиния 24"/>
            <p:cNvSpPr/>
            <p:nvPr/>
          </p:nvSpPr>
          <p:spPr bwMode="auto"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 extrusionOk="0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2400" b="1"/>
            </a:p>
          </p:txBody>
        </p:sp>
      </p:grpSp>
      <p:sp>
        <p:nvSpPr>
          <p:cNvPr id="30" name="Полилиния 29"/>
          <p:cNvSpPr/>
          <p:nvPr/>
        </p:nvSpPr>
        <p:spPr bwMode="auto"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 extrusionOk="0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/>
              <a:t>4000</a:t>
            </a:r>
            <a:endParaRPr lang="ru-RU" sz="2400" b="1"/>
          </a:p>
        </p:txBody>
      </p:sp>
      <p:pic>
        <p:nvPicPr>
          <p:cNvPr id="27" name="Рисунок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F2CEA7-9B32-B249-409D-F1D958251A2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00" advClick="0">
        <p:fade/>
      </p:transition>
    </mc:Choice>
    <mc:Fallback xmlns="" xmlns:m="http://schemas.openxmlformats.org/officeDocument/2006/math" xmlns:w="http://schemas.openxmlformats.org/wordprocessingml/2006/main">
      <p:transition spd="slow" advClick="0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/>
          <p:cNvCxnSpPr>
            <a:cxnSpLocks/>
          </p:cNvCxnSpPr>
          <p:nvPr/>
        </p:nvCxnSpPr>
        <p:spPr bwMode="auto"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>
            <a:cxnSpLocks/>
          </p:cNvCxnSpPr>
          <p:nvPr/>
        </p:nvCxnSpPr>
        <p:spPr bwMode="auto"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/>
          <p:cNvGrpSpPr/>
          <p:nvPr/>
        </p:nvGrpSpPr>
        <p:grpSpPr bwMode="auto"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/>
            <p:cNvCxnSpPr>
              <a:cxnSpLocks/>
              <a:stCxn id="7" idx="8"/>
            </p:cNvCxnSpPr>
            <p:nvPr/>
          </p:nvCxnSpPr>
          <p:spPr bwMode="auto"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>
              <a:cxnSpLocks/>
            </p:cNvCxnSpPr>
            <p:nvPr/>
          </p:nvCxnSpPr>
          <p:spPr bwMode="auto"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/>
            <p:cNvSpPr/>
            <p:nvPr/>
          </p:nvSpPr>
          <p:spPr bwMode="auto"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 extrusionOk="0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2400" b="1"/>
                <a:t>Сколько незарегистрированных крестьян выявил Волков при проверке в Новгородском уезде?</a:t>
              </a:r>
              <a:endParaRPr/>
            </a:p>
          </p:txBody>
        </p:sp>
      </p:grpSp>
      <p:sp>
        <p:nvSpPr>
          <p:cNvPr id="12" name="Полилиния 11"/>
          <p:cNvSpPr/>
          <p:nvPr/>
        </p:nvSpPr>
        <p:spPr bwMode="auto">
          <a:xfrm>
            <a:off x="1006818" y="585607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 extrusionOk="0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/>
              <a:t>В) 33500</a:t>
            </a:r>
            <a:endParaRPr/>
          </a:p>
        </p:txBody>
      </p:sp>
      <p:sp>
        <p:nvSpPr>
          <p:cNvPr id="15" name="Полилиния 14"/>
          <p:cNvSpPr/>
          <p:nvPr/>
        </p:nvSpPr>
        <p:spPr bwMode="auto">
          <a:xfrm>
            <a:off x="1025094" y="494991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 extrusionOk="0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/>
              <a:t>А) 15000</a:t>
            </a:r>
            <a:endParaRPr/>
          </a:p>
        </p:txBody>
      </p:sp>
      <p:sp>
        <p:nvSpPr>
          <p:cNvPr id="16" name="Полилиния 15"/>
          <p:cNvSpPr/>
          <p:nvPr/>
        </p:nvSpPr>
        <p:spPr bwMode="auto">
          <a:xfrm>
            <a:off x="6647933" y="493497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 extrusionOk="0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/>
              <a:t>Б) 20000</a:t>
            </a:r>
            <a:endParaRPr/>
          </a:p>
        </p:txBody>
      </p:sp>
      <p:sp>
        <p:nvSpPr>
          <p:cNvPr id="17" name="Полилиния 16"/>
          <p:cNvSpPr/>
          <p:nvPr/>
        </p:nvSpPr>
        <p:spPr bwMode="auto">
          <a:xfrm>
            <a:off x="6647935" y="586226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 extrusionOk="0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/>
              <a:t>Г) 40000</a:t>
            </a:r>
            <a:endParaRPr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2940680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 bwMode="auto">
          <a:xfrm>
            <a:off x="1006598" y="4934022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/>
            <p:cNvSpPr/>
            <p:nvPr/>
          </p:nvSpPr>
          <p:spPr bwMode="auto"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 extrusionOk="0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2400" b="1"/>
            </a:p>
          </p:txBody>
        </p:sp>
        <p:sp>
          <p:nvSpPr>
            <p:cNvPr id="25" name="Полилиния 24"/>
            <p:cNvSpPr/>
            <p:nvPr/>
          </p:nvSpPr>
          <p:spPr bwMode="auto"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 extrusionOk="0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2400" b="1"/>
            </a:p>
          </p:txBody>
        </p:sp>
      </p:grpSp>
      <p:sp>
        <p:nvSpPr>
          <p:cNvPr id="30" name="Полилиния 29"/>
          <p:cNvSpPr/>
          <p:nvPr/>
        </p:nvSpPr>
        <p:spPr bwMode="auto"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 extrusionOk="0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/>
              <a:t>8000</a:t>
            </a:r>
            <a:endParaRPr lang="ru-RU" sz="2400" b="1"/>
          </a:p>
        </p:txBody>
      </p:sp>
      <p:pic>
        <p:nvPicPr>
          <p:cNvPr id="27" name="Рисунок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D704C2-E847-55C5-9A2D-DAD09FF6424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00" advClick="0">
        <p:fade/>
      </p:transition>
    </mc:Choice>
    <mc:Fallback xmlns="" xmlns:m="http://schemas.openxmlformats.org/officeDocument/2006/math" xmlns:w="http://schemas.openxmlformats.org/wordprocessingml/2006/main">
      <p:transition spd="slow" advClick="0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Office 2007 - 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Office 2007 - 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405</Words>
  <Application>Microsoft Office PowerPoint</Application>
  <DocSecurity>0</DocSecurity>
  <PresentationFormat>Широкоэкранный</PresentationFormat>
  <Paragraphs>108</Paragraphs>
  <Slides>17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Artem Merkuschew</dc:creator>
  <cp:keywords/>
  <dc:description/>
  <cp:lastModifiedBy>Сергей</cp:lastModifiedBy>
  <cp:revision>40</cp:revision>
  <dcterms:created xsi:type="dcterms:W3CDTF">2020-01-13T21:13:53Z</dcterms:created>
  <dcterms:modified xsi:type="dcterms:W3CDTF">2026-03-05T08:49:03Z</dcterms:modified>
  <cp:category/>
  <dc:identifier/>
  <cp:contentStatus/>
  <dc:language/>
  <cp:version/>
</cp:coreProperties>
</file>